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13716000" cx="24387050"/>
  <p:notesSz cx="6858000" cy="9144000"/>
  <p:embeddedFontLst>
    <p:embeddedFont>
      <p:font typeface="Roboto"/>
      <p:regular r:id="rId53"/>
      <p:bold r:id="rId54"/>
      <p:italic r:id="rId55"/>
      <p:boldItalic r:id="rId56"/>
    </p:embeddedFont>
    <p:embeddedFont>
      <p:font typeface="Nuni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1" roundtripDataSignature="AMtx7miVss8R3FlUDhIgBiofx0SxrdHZP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Nunito-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Roboto-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Roboto-italic.fntdata"/><Relationship Id="rId10" Type="http://schemas.openxmlformats.org/officeDocument/2006/relationships/slide" Target="slides/slide6.xml"/><Relationship Id="rId54" Type="http://schemas.openxmlformats.org/officeDocument/2006/relationships/font" Target="fonts/Roboto-bold.fntdata"/><Relationship Id="rId13" Type="http://schemas.openxmlformats.org/officeDocument/2006/relationships/slide" Target="slides/slide9.xml"/><Relationship Id="rId57" Type="http://schemas.openxmlformats.org/officeDocument/2006/relationships/font" Target="fonts/Nunito-regular.fntdata"/><Relationship Id="rId12" Type="http://schemas.openxmlformats.org/officeDocument/2006/relationships/slide" Target="slides/slide8.xml"/><Relationship Id="rId56" Type="http://schemas.openxmlformats.org/officeDocument/2006/relationships/font" Target="fonts/Roboto-boldItalic.fntdata"/><Relationship Id="rId15" Type="http://schemas.openxmlformats.org/officeDocument/2006/relationships/slide" Target="slides/slide11.xml"/><Relationship Id="rId59" Type="http://schemas.openxmlformats.org/officeDocument/2006/relationships/font" Target="fonts/Nunito-italic.fntdata"/><Relationship Id="rId14" Type="http://schemas.openxmlformats.org/officeDocument/2006/relationships/slide" Target="slides/slide10.xml"/><Relationship Id="rId58" Type="http://schemas.openxmlformats.org/officeDocument/2006/relationships/font" Target="fonts/Nunit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5b0ab7525_0_4: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d5b0ab752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d5b0ab7525_0_3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g2d5b0ab7525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4a6451fa9_0_1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g2d4a6451fa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9ad8d43ee8_0_26: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39ad8d43ee8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56b400bfe_0_2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2d56b400bf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d5b0ab7525_0_1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2d5b0ab752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56b400bfe_0_18: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2d56b400bf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5b0ab7525_0_2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g2d5b0ab7525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d5b0ab7525_0_49: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d5b0ab752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d4a6451fa9_0_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2d4a6451fa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d4a6451fa9_0_0: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g2d4a6451fa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d5b0ab7525_0_61: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g2d5b0ab7525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d5b0ab7525_0_9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2d5b0ab7525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5b0ab7525_0_7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2d5b0ab752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d5b0ab7525_0_108: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2d5b0ab7525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d4a6451fa9_0_22: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2d4a6451fa9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d4a6451fa9_0_168: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2d4a6451fa9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9ad8d43ee8_0_34: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39ad8d43ee8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9ad8d43ee8_0_46: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39ad8d43ee8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9ad8d43ee8_0_58: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39ad8d43ee8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4a6451fa9_0_17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g2d4a6451fa9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d56b400bfe_0_11: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2d56b400bf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d4a6451fa9_0_190: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d4a6451fa9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5b0ab7525_0_120: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d5b0ab7525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d5b0ab7525_0_133: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2d5b0ab7525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0efb5dbbd7_0_1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g30efb5dbbd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9ad8d43ee8_0_64: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39ad8d43ee8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0efb5dbbd7_0_3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g30efb5dbbd7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9ad8d43ee8_0_73: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39ad8d43ee8_0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0efb5dbbd7_0_6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30efb5dbbd7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d5b0ab7525_0_143: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2d5b0ab7525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d5b0ab7525_0_189: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g2d5b0ab7525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9ad8d43ee8_0_2: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g39ad8d43ee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d5b0ab7525_0_159: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d5b0ab7525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d5b0ab7525_0_173: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d5b0ab7525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9b025b1054_0_1: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39b025b105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d4a6451fa9_0_29: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2d4a6451fa9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9b025b1054_0_8: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39b025b1054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0efb5dbbd7_0_53: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30efb5dbbd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9b025b1054_0_13: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39b025b1054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d5c285a80e_0_0: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d5c285a8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d484fdb61a_0_368: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2d484fdb61a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9ad8d43ee8_0_8: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39ad8d43ee8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9ad8d43ee8_0_14: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39ad8d43ee8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9ad8d43ee8_0_20: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g39ad8d43ee8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d56b400bfe_0_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2d56b400bf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d56b400bfe_0_0: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2d56b400b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type="title">
  <p:cSld name="TITLE">
    <p:spTree>
      <p:nvGrpSpPr>
        <p:cNvPr id="9" name="Shape 9"/>
        <p:cNvGrpSpPr/>
        <p:nvPr/>
      </p:nvGrpSpPr>
      <p:grpSpPr>
        <a:xfrm>
          <a:off x="0" y="0"/>
          <a:ext cx="0" cy="0"/>
          <a:chOff x="0" y="0"/>
          <a:chExt cx="0" cy="0"/>
        </a:xfrm>
      </p:grpSpPr>
      <p:cxnSp>
        <p:nvCxnSpPr>
          <p:cNvPr id="10" name="Google Shape;10;p11"/>
          <p:cNvCxnSpPr/>
          <p:nvPr/>
        </p:nvCxnSpPr>
        <p:spPr>
          <a:xfrm>
            <a:off x="1962845" y="4334133"/>
            <a:ext cx="21264300" cy="29700"/>
          </a:xfrm>
          <a:prstGeom prst="straightConnector1">
            <a:avLst/>
          </a:prstGeom>
          <a:noFill/>
          <a:ln cap="flat" cmpd="sng" w="28575">
            <a:solidFill>
              <a:srgbClr val="A64D79"/>
            </a:solidFill>
            <a:prstDash val="solid"/>
            <a:round/>
            <a:headEnd len="sm" w="sm" type="none"/>
            <a:tailEnd len="sm" w="sm" type="none"/>
          </a:ln>
        </p:spPr>
      </p:cxnSp>
      <p:cxnSp>
        <p:nvCxnSpPr>
          <p:cNvPr id="11" name="Google Shape;11;p11"/>
          <p:cNvCxnSpPr/>
          <p:nvPr/>
        </p:nvCxnSpPr>
        <p:spPr>
          <a:xfrm>
            <a:off x="1962845" y="11384933"/>
            <a:ext cx="21264300" cy="29700"/>
          </a:xfrm>
          <a:prstGeom prst="straightConnector1">
            <a:avLst/>
          </a:prstGeom>
          <a:noFill/>
          <a:ln cap="flat" cmpd="sng" w="28575">
            <a:solidFill>
              <a:srgbClr val="A64D79"/>
            </a:solidFill>
            <a:prstDash val="solid"/>
            <a:round/>
            <a:headEnd len="sm" w="sm" type="none"/>
            <a:tailEnd len="sm" w="sm" type="none"/>
          </a:ln>
        </p:spPr>
      </p:cxnSp>
      <p:cxnSp>
        <p:nvCxnSpPr>
          <p:cNvPr id="12" name="Google Shape;12;p11"/>
          <p:cNvCxnSpPr/>
          <p:nvPr/>
        </p:nvCxnSpPr>
        <p:spPr>
          <a:xfrm>
            <a:off x="1962845" y="4424614"/>
            <a:ext cx="21264300" cy="29700"/>
          </a:xfrm>
          <a:prstGeom prst="straightConnector1">
            <a:avLst/>
          </a:prstGeom>
          <a:noFill/>
          <a:ln cap="flat" cmpd="sng" w="9525">
            <a:solidFill>
              <a:srgbClr val="666666"/>
            </a:solidFill>
            <a:prstDash val="solid"/>
            <a:round/>
            <a:headEnd len="sm" w="sm" type="none"/>
            <a:tailEnd len="sm" w="sm" type="none"/>
          </a:ln>
        </p:spPr>
      </p:cxnSp>
      <p:cxnSp>
        <p:nvCxnSpPr>
          <p:cNvPr id="13" name="Google Shape;13;p11"/>
          <p:cNvCxnSpPr/>
          <p:nvPr/>
        </p:nvCxnSpPr>
        <p:spPr>
          <a:xfrm>
            <a:off x="1962845" y="11280472"/>
            <a:ext cx="21264300" cy="29700"/>
          </a:xfrm>
          <a:prstGeom prst="straightConnector1">
            <a:avLst/>
          </a:prstGeom>
          <a:noFill/>
          <a:ln cap="flat" cmpd="sng" w="9525">
            <a:solidFill>
              <a:srgbClr val="666666"/>
            </a:solidFill>
            <a:prstDash val="solid"/>
            <a:round/>
            <a:headEnd len="sm" w="sm" type="none"/>
            <a:tailEnd len="sm" w="sm" type="none"/>
          </a:ln>
        </p:spPr>
      </p:cxnSp>
      <p:sp>
        <p:nvSpPr>
          <p:cNvPr id="14" name="Google Shape;14;p11"/>
          <p:cNvSpPr txBox="1"/>
          <p:nvPr/>
        </p:nvSpPr>
        <p:spPr>
          <a:xfrm>
            <a:off x="2389600" y="4994875"/>
            <a:ext cx="20410800" cy="418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8600" u="none" cap="none" strike="noStrike">
                <a:solidFill>
                  <a:schemeClr val="dk2"/>
                </a:solidFill>
                <a:latin typeface="Nunito"/>
                <a:ea typeface="Nunito"/>
                <a:cs typeface="Nunito"/>
                <a:sym typeface="Nunito"/>
              </a:rPr>
              <a:t>Nociones de Aprendizaje Automático para Aplicaciones Nucleares</a:t>
            </a:r>
            <a:endParaRPr b="0" i="0" sz="8600" u="none" cap="none" strike="noStrike">
              <a:solidFill>
                <a:schemeClr val="dk2"/>
              </a:solidFill>
              <a:latin typeface="Nunito"/>
              <a:ea typeface="Nunito"/>
              <a:cs typeface="Nunito"/>
              <a:sym typeface="Nunito"/>
            </a:endParaRPr>
          </a:p>
        </p:txBody>
      </p:sp>
      <p:sp>
        <p:nvSpPr>
          <p:cNvPr id="15" name="Google Shape;15;p11"/>
          <p:cNvSpPr txBox="1"/>
          <p:nvPr>
            <p:ph type="title"/>
          </p:nvPr>
        </p:nvSpPr>
        <p:spPr>
          <a:xfrm>
            <a:off x="6270252" y="8726525"/>
            <a:ext cx="12649500" cy="1527300"/>
          </a:xfrm>
          <a:prstGeom prst="rect">
            <a:avLst/>
          </a:prstGeom>
          <a:noFill/>
          <a:ln>
            <a:noFill/>
          </a:ln>
        </p:spPr>
        <p:txBody>
          <a:bodyPr anchorCtr="0" anchor="t" bIns="243825" lIns="243825" spcFirstLastPara="1" rIns="243825" wrap="square" tIns="2438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pic>
        <p:nvPicPr>
          <p:cNvPr id="16" name="Google Shape;16;p11"/>
          <p:cNvPicPr preferRelativeResize="0"/>
          <p:nvPr/>
        </p:nvPicPr>
        <p:blipFill rotWithShape="1">
          <a:blip r:embed="rId2">
            <a:alphaModFix/>
          </a:blip>
          <a:srcRect b="0" l="0" r="0" t="0"/>
          <a:stretch/>
        </p:blipFill>
        <p:spPr>
          <a:xfrm>
            <a:off x="17910481" y="2123576"/>
            <a:ext cx="5034894" cy="1912900"/>
          </a:xfrm>
          <a:prstGeom prst="rect">
            <a:avLst/>
          </a:prstGeom>
          <a:noFill/>
          <a:ln>
            <a:noFill/>
          </a:ln>
        </p:spPr>
      </p:pic>
      <p:pic>
        <p:nvPicPr>
          <p:cNvPr id="17" name="Google Shape;17;p11"/>
          <p:cNvPicPr preferRelativeResize="0"/>
          <p:nvPr/>
        </p:nvPicPr>
        <p:blipFill rotWithShape="1">
          <a:blip r:embed="rId3">
            <a:alphaModFix/>
          </a:blip>
          <a:srcRect b="24145" l="0" r="0" t="21176"/>
          <a:stretch/>
        </p:blipFill>
        <p:spPr>
          <a:xfrm>
            <a:off x="13043336" y="2238085"/>
            <a:ext cx="4867163" cy="1742224"/>
          </a:xfrm>
          <a:prstGeom prst="rect">
            <a:avLst/>
          </a:prstGeom>
          <a:noFill/>
          <a:ln>
            <a:noFill/>
          </a:ln>
        </p:spPr>
      </p:pic>
      <p:pic>
        <p:nvPicPr>
          <p:cNvPr id="18" name="Google Shape;18;p11"/>
          <p:cNvPicPr preferRelativeResize="0"/>
          <p:nvPr/>
        </p:nvPicPr>
        <p:blipFill rotWithShape="1">
          <a:blip r:embed="rId4">
            <a:alphaModFix/>
          </a:blip>
          <a:srcRect b="0" l="0" r="0" t="0"/>
          <a:stretch/>
        </p:blipFill>
        <p:spPr>
          <a:xfrm>
            <a:off x="2389600" y="1971175"/>
            <a:ext cx="6376334" cy="1912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ems">
  <p:cSld name="CUSTOM">
    <p:spTree>
      <p:nvGrpSpPr>
        <p:cNvPr id="19" name="Shape 19"/>
        <p:cNvGrpSpPr/>
        <p:nvPr/>
      </p:nvGrpSpPr>
      <p:grpSpPr>
        <a:xfrm>
          <a:off x="0" y="0"/>
          <a:ext cx="0" cy="0"/>
          <a:chOff x="0" y="0"/>
          <a:chExt cx="0" cy="0"/>
        </a:xfrm>
      </p:grpSpPr>
      <p:sp>
        <p:nvSpPr>
          <p:cNvPr id="20" name="Google Shape;20;p12"/>
          <p:cNvSpPr txBox="1"/>
          <p:nvPr/>
        </p:nvSpPr>
        <p:spPr>
          <a:xfrm>
            <a:off x="21079618" y="12743911"/>
            <a:ext cx="1463400" cy="1049700"/>
          </a:xfrm>
          <a:prstGeom prst="rect">
            <a:avLst/>
          </a:prstGeom>
          <a:noFill/>
          <a:ln>
            <a:noFill/>
          </a:ln>
        </p:spPr>
        <p:txBody>
          <a:bodyPr anchorCtr="0" anchor="ctr" bIns="243825" lIns="243825" spcFirstLastPara="1" rIns="243825" wrap="square" tIns="243825">
            <a:normAutofit/>
          </a:bodyPr>
          <a:lstStyle/>
          <a:p>
            <a:pPr indent="0" lvl="0" marL="0" marR="0" rtl="0" algn="ctr">
              <a:lnSpc>
                <a:spcPct val="100000"/>
              </a:lnSpc>
              <a:spcBef>
                <a:spcPts val="0"/>
              </a:spcBef>
              <a:spcAft>
                <a:spcPts val="0"/>
              </a:spcAft>
              <a:buClr>
                <a:srgbClr val="000000"/>
              </a:buClr>
              <a:buSzPts val="2700"/>
              <a:buFont typeface="Arial"/>
              <a:buNone/>
            </a:pPr>
            <a:fld id="{00000000-1234-1234-1234-123412341234}" type="slidenum">
              <a:rPr b="0" i="0" lang="en" sz="2700" u="none" cap="none" strike="noStrike">
                <a:solidFill>
                  <a:srgbClr val="595959"/>
                </a:solidFill>
                <a:latin typeface="Arial"/>
                <a:ea typeface="Arial"/>
                <a:cs typeface="Arial"/>
                <a:sym typeface="Arial"/>
              </a:rPr>
              <a:t>‹#›</a:t>
            </a:fld>
            <a:endParaRPr b="0" i="0" sz="2700" u="none" cap="none" strike="noStrike">
              <a:solidFill>
                <a:srgbClr val="595959"/>
              </a:solidFill>
              <a:latin typeface="Arial"/>
              <a:ea typeface="Arial"/>
              <a:cs typeface="Arial"/>
              <a:sym typeface="Arial"/>
            </a:endParaRPr>
          </a:p>
        </p:txBody>
      </p:sp>
      <p:cxnSp>
        <p:nvCxnSpPr>
          <p:cNvPr id="21" name="Google Shape;21;p12"/>
          <p:cNvCxnSpPr/>
          <p:nvPr/>
        </p:nvCxnSpPr>
        <p:spPr>
          <a:xfrm flipH="1">
            <a:off x="917679" y="12782779"/>
            <a:ext cx="22635600" cy="33600"/>
          </a:xfrm>
          <a:prstGeom prst="straightConnector1">
            <a:avLst/>
          </a:prstGeom>
          <a:noFill/>
          <a:ln cap="flat" cmpd="sng" w="9525">
            <a:solidFill>
              <a:srgbClr val="A64D79"/>
            </a:solidFill>
            <a:prstDash val="solid"/>
            <a:round/>
            <a:headEnd len="sm" w="sm" type="none"/>
            <a:tailEnd len="sm" w="sm" type="none"/>
          </a:ln>
        </p:spPr>
      </p:cxnSp>
      <p:sp>
        <p:nvSpPr>
          <p:cNvPr id="22" name="Google Shape;22;p12"/>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a:bodyPr>
          <a:lstStyle>
            <a:lvl1pPr lvl="0" algn="l">
              <a:lnSpc>
                <a:spcPct val="100000"/>
              </a:lnSpc>
              <a:spcBef>
                <a:spcPts val="0"/>
              </a:spcBef>
              <a:spcAft>
                <a:spcPts val="0"/>
              </a:spcAft>
              <a:buClr>
                <a:srgbClr val="A64D79"/>
              </a:buClr>
              <a:buSzPts val="7500"/>
              <a:buNone/>
              <a:defRPr>
                <a:solidFill>
                  <a:srgbClr val="A64D79"/>
                </a:solidFil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23" name="Google Shape;23;p12"/>
          <p:cNvSpPr txBox="1"/>
          <p:nvPr>
            <p:ph idx="1" type="body"/>
          </p:nvPr>
        </p:nvSpPr>
        <p:spPr>
          <a:xfrm>
            <a:off x="1328099" y="2126000"/>
            <a:ext cx="22221300" cy="9464100"/>
          </a:xfrm>
          <a:prstGeom prst="rect">
            <a:avLst/>
          </a:prstGeom>
          <a:noFill/>
          <a:ln>
            <a:noFill/>
          </a:ln>
        </p:spPr>
        <p:txBody>
          <a:bodyPr anchorCtr="0" anchor="t" bIns="243825" lIns="243825" spcFirstLastPara="1" rIns="243825" wrap="square" tIns="243825">
            <a:normAutofit/>
          </a:bodyPr>
          <a:lstStyle>
            <a:lvl1pPr indent="-495300" lvl="0" marL="4572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1pPr>
            <a:lvl2pPr indent="-495300" lvl="1" marL="9144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2pPr>
            <a:lvl3pPr indent="-495300" lvl="2" marL="13716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3pPr>
            <a:lvl4pPr indent="-495300" lvl="3" marL="18288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4pPr>
            <a:lvl5pPr indent="-495300" lvl="4" marL="22860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5pPr>
            <a:lvl6pPr indent="-495300" lvl="5" marL="27432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6pPr>
            <a:lvl7pPr indent="-495300" lvl="6" marL="32004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7pPr>
            <a:lvl8pPr indent="-495300" lvl="7" marL="36576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8pPr>
            <a:lvl9pPr indent="-495300" lvl="8" marL="41148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9pPr>
          </a:lstStyle>
          <a:p/>
        </p:txBody>
      </p:sp>
      <p:pic>
        <p:nvPicPr>
          <p:cNvPr id="24" name="Google Shape;24;p12"/>
          <p:cNvPicPr preferRelativeResize="0"/>
          <p:nvPr/>
        </p:nvPicPr>
        <p:blipFill rotWithShape="1">
          <a:blip r:embed="rId2">
            <a:alphaModFix/>
          </a:blip>
          <a:srcRect b="0" l="0" r="0" t="0"/>
          <a:stretch/>
        </p:blipFill>
        <p:spPr>
          <a:xfrm>
            <a:off x="3683575" y="12919575"/>
            <a:ext cx="788149" cy="698374"/>
          </a:xfrm>
          <a:prstGeom prst="rect">
            <a:avLst/>
          </a:prstGeom>
          <a:noFill/>
          <a:ln>
            <a:noFill/>
          </a:ln>
        </p:spPr>
      </p:pic>
      <p:cxnSp>
        <p:nvCxnSpPr>
          <p:cNvPr id="25" name="Google Shape;25;p12"/>
          <p:cNvCxnSpPr/>
          <p:nvPr/>
        </p:nvCxnSpPr>
        <p:spPr>
          <a:xfrm>
            <a:off x="777070" y="2005808"/>
            <a:ext cx="21264300" cy="29700"/>
          </a:xfrm>
          <a:prstGeom prst="straightConnector1">
            <a:avLst/>
          </a:prstGeom>
          <a:noFill/>
          <a:ln cap="flat" cmpd="sng" w="28575">
            <a:solidFill>
              <a:srgbClr val="A64D79"/>
            </a:solidFill>
            <a:prstDash val="solid"/>
            <a:round/>
            <a:headEnd len="sm" w="sm" type="none"/>
            <a:tailEnd len="sm" w="sm" type="none"/>
          </a:ln>
        </p:spPr>
      </p:cxnSp>
      <p:cxnSp>
        <p:nvCxnSpPr>
          <p:cNvPr id="26" name="Google Shape;26;p12"/>
          <p:cNvCxnSpPr/>
          <p:nvPr/>
        </p:nvCxnSpPr>
        <p:spPr>
          <a:xfrm>
            <a:off x="777070" y="2096289"/>
            <a:ext cx="21264300" cy="29700"/>
          </a:xfrm>
          <a:prstGeom prst="straightConnector1">
            <a:avLst/>
          </a:prstGeom>
          <a:noFill/>
          <a:ln cap="flat" cmpd="sng" w="9525">
            <a:solidFill>
              <a:srgbClr val="666666"/>
            </a:solidFill>
            <a:prstDash val="solid"/>
            <a:round/>
            <a:headEnd len="sm" w="sm" type="none"/>
            <a:tailEnd len="sm" w="sm" type="none"/>
          </a:ln>
        </p:spPr>
      </p:cxnSp>
      <p:pic>
        <p:nvPicPr>
          <p:cNvPr id="27" name="Google Shape;27;p12"/>
          <p:cNvPicPr preferRelativeResize="0"/>
          <p:nvPr/>
        </p:nvPicPr>
        <p:blipFill rotWithShape="1">
          <a:blip r:embed="rId3">
            <a:alphaModFix/>
          </a:blip>
          <a:srcRect b="0" l="0" r="0" t="0"/>
          <a:stretch/>
        </p:blipFill>
        <p:spPr>
          <a:xfrm>
            <a:off x="1000975" y="12919562"/>
            <a:ext cx="2380808" cy="698375"/>
          </a:xfrm>
          <a:prstGeom prst="rect">
            <a:avLst/>
          </a:prstGeom>
          <a:noFill/>
          <a:ln>
            <a:noFill/>
          </a:ln>
        </p:spPr>
      </p:pic>
      <p:pic>
        <p:nvPicPr>
          <p:cNvPr id="28" name="Google Shape;28;p12"/>
          <p:cNvPicPr preferRelativeResize="0"/>
          <p:nvPr/>
        </p:nvPicPr>
        <p:blipFill rotWithShape="1">
          <a:blip r:embed="rId4">
            <a:alphaModFix/>
          </a:blip>
          <a:srcRect b="0" l="0" r="0" t="0"/>
          <a:stretch/>
        </p:blipFill>
        <p:spPr>
          <a:xfrm>
            <a:off x="4697325" y="12919050"/>
            <a:ext cx="788150" cy="782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21"/>
          <p:cNvSpPr/>
          <p:nvPr/>
        </p:nvSpPr>
        <p:spPr>
          <a:xfrm>
            <a:off x="12193525" y="-333"/>
            <a:ext cx="12193500" cy="13716000"/>
          </a:xfrm>
          <a:prstGeom prst="rect">
            <a:avLst/>
          </a:prstGeom>
          <a:solidFill>
            <a:schemeClr val="lt2"/>
          </a:solidFill>
          <a:ln>
            <a:noFill/>
          </a:ln>
        </p:spPr>
        <p:txBody>
          <a:bodyPr anchorCtr="0" anchor="ctr" bIns="243825" lIns="243825" spcFirstLastPara="1" rIns="243825" wrap="square" tIns="243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1"/>
          <p:cNvSpPr txBox="1"/>
          <p:nvPr>
            <p:ph type="title"/>
          </p:nvPr>
        </p:nvSpPr>
        <p:spPr>
          <a:xfrm>
            <a:off x="708089" y="3288467"/>
            <a:ext cx="10788600" cy="3952800"/>
          </a:xfrm>
          <a:prstGeom prst="rect">
            <a:avLst/>
          </a:prstGeom>
          <a:noFill/>
          <a:ln>
            <a:noFill/>
          </a:ln>
        </p:spPr>
        <p:txBody>
          <a:bodyPr anchorCtr="0" anchor="b" bIns="243825" lIns="243825" spcFirstLastPara="1" rIns="243825" wrap="square" tIns="243825">
            <a:normAutofit/>
          </a:bodyPr>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p:txBody>
      </p:sp>
      <p:sp>
        <p:nvSpPr>
          <p:cNvPr id="32" name="Google Shape;32;p21"/>
          <p:cNvSpPr txBox="1"/>
          <p:nvPr>
            <p:ph idx="1" type="subTitle"/>
          </p:nvPr>
        </p:nvSpPr>
        <p:spPr>
          <a:xfrm>
            <a:off x="708089" y="7474867"/>
            <a:ext cx="10788600" cy="3293700"/>
          </a:xfrm>
          <a:prstGeom prst="rect">
            <a:avLst/>
          </a:prstGeom>
          <a:noFill/>
          <a:ln>
            <a:noFill/>
          </a:ln>
        </p:spPr>
        <p:txBody>
          <a:bodyPr anchorCtr="0" anchor="t" bIns="243825" lIns="243825" spcFirstLastPara="1" rIns="243825" wrap="square" tIns="243825">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33" name="Google Shape;33;p21"/>
          <p:cNvSpPr txBox="1"/>
          <p:nvPr>
            <p:ph idx="2" type="body"/>
          </p:nvPr>
        </p:nvSpPr>
        <p:spPr>
          <a:xfrm>
            <a:off x="13173648" y="1930867"/>
            <a:ext cx="10233300" cy="9853500"/>
          </a:xfrm>
          <a:prstGeom prst="rect">
            <a:avLst/>
          </a:prstGeom>
          <a:noFill/>
          <a:ln>
            <a:noFill/>
          </a:ln>
        </p:spPr>
        <p:txBody>
          <a:bodyPr anchorCtr="0" anchor="ctr" bIns="243825" lIns="243825" spcFirstLastPara="1" rIns="243825" wrap="square" tIns="243825">
            <a:normAutofit/>
          </a:bodyPr>
          <a:lstStyle>
            <a:lvl1pPr indent="-533400" lvl="0" marL="457200" algn="l">
              <a:lnSpc>
                <a:spcPct val="115000"/>
              </a:lnSpc>
              <a:spcBef>
                <a:spcPts val="0"/>
              </a:spcBef>
              <a:spcAft>
                <a:spcPts val="0"/>
              </a:spcAft>
              <a:buSzPts val="4800"/>
              <a:buChar char="●"/>
              <a:defRPr/>
            </a:lvl1pPr>
            <a:lvl2pPr indent="-463550" lvl="1" marL="914400" algn="l">
              <a:lnSpc>
                <a:spcPct val="115000"/>
              </a:lnSpc>
              <a:spcBef>
                <a:spcPts val="0"/>
              </a:spcBef>
              <a:spcAft>
                <a:spcPts val="0"/>
              </a:spcAft>
              <a:buSzPts val="3700"/>
              <a:buChar char="○"/>
              <a:defRPr/>
            </a:lvl2pPr>
            <a:lvl3pPr indent="-463550" lvl="2" marL="1371600" algn="l">
              <a:lnSpc>
                <a:spcPct val="115000"/>
              </a:lnSpc>
              <a:spcBef>
                <a:spcPts val="0"/>
              </a:spcBef>
              <a:spcAft>
                <a:spcPts val="0"/>
              </a:spcAft>
              <a:buSzPts val="3700"/>
              <a:buChar char="■"/>
              <a:defRPr/>
            </a:lvl3pPr>
            <a:lvl4pPr indent="-463550" lvl="3" marL="1828800" algn="l">
              <a:lnSpc>
                <a:spcPct val="115000"/>
              </a:lnSpc>
              <a:spcBef>
                <a:spcPts val="0"/>
              </a:spcBef>
              <a:spcAft>
                <a:spcPts val="0"/>
              </a:spcAft>
              <a:buSzPts val="3700"/>
              <a:buChar char="●"/>
              <a:defRPr/>
            </a:lvl4pPr>
            <a:lvl5pPr indent="-463550" lvl="4" marL="2286000" algn="l">
              <a:lnSpc>
                <a:spcPct val="115000"/>
              </a:lnSpc>
              <a:spcBef>
                <a:spcPts val="0"/>
              </a:spcBef>
              <a:spcAft>
                <a:spcPts val="0"/>
              </a:spcAft>
              <a:buSzPts val="3700"/>
              <a:buChar char="○"/>
              <a:defRPr/>
            </a:lvl5pPr>
            <a:lvl6pPr indent="-463550" lvl="5" marL="2743200" algn="l">
              <a:lnSpc>
                <a:spcPct val="115000"/>
              </a:lnSpc>
              <a:spcBef>
                <a:spcPts val="0"/>
              </a:spcBef>
              <a:spcAft>
                <a:spcPts val="0"/>
              </a:spcAft>
              <a:buSzPts val="3700"/>
              <a:buChar char="■"/>
              <a:defRPr/>
            </a:lvl6pPr>
            <a:lvl7pPr indent="-463550" lvl="6" marL="3200400" algn="l">
              <a:lnSpc>
                <a:spcPct val="115000"/>
              </a:lnSpc>
              <a:spcBef>
                <a:spcPts val="0"/>
              </a:spcBef>
              <a:spcAft>
                <a:spcPts val="0"/>
              </a:spcAft>
              <a:buSzPts val="3700"/>
              <a:buChar char="●"/>
              <a:defRPr/>
            </a:lvl7pPr>
            <a:lvl8pPr indent="-463550" lvl="7" marL="3657600" algn="l">
              <a:lnSpc>
                <a:spcPct val="115000"/>
              </a:lnSpc>
              <a:spcBef>
                <a:spcPts val="0"/>
              </a:spcBef>
              <a:spcAft>
                <a:spcPts val="0"/>
              </a:spcAft>
              <a:buSzPts val="3700"/>
              <a:buChar char="○"/>
              <a:defRPr/>
            </a:lvl8pPr>
            <a:lvl9pPr indent="-463550" lvl="8" marL="4114800" algn="l">
              <a:lnSpc>
                <a:spcPct val="115000"/>
              </a:lnSpc>
              <a:spcBef>
                <a:spcPts val="0"/>
              </a:spcBef>
              <a:spcAft>
                <a:spcPts val="0"/>
              </a:spcAft>
              <a:buSzPts val="3700"/>
              <a:buChar char="■"/>
              <a:defRPr/>
            </a:lvl9pPr>
          </a:lstStyle>
          <a:p/>
        </p:txBody>
      </p:sp>
      <p:sp>
        <p:nvSpPr>
          <p:cNvPr id="34" name="Google Shape;34;p21"/>
          <p:cNvSpPr txBox="1"/>
          <p:nvPr>
            <p:ph idx="12" type="sldNum"/>
          </p:nvPr>
        </p:nvSpPr>
        <p:spPr>
          <a:xfrm>
            <a:off x="22596047" y="12435245"/>
            <a:ext cx="1463400" cy="1049700"/>
          </a:xfrm>
          <a:prstGeom prst="rect">
            <a:avLst/>
          </a:prstGeom>
          <a:noFill/>
          <a:ln>
            <a:noFill/>
          </a:ln>
        </p:spPr>
        <p:txBody>
          <a:bodyPr anchorCtr="0" anchor="ctr" bIns="243825" lIns="243825" spcFirstLastPara="1" rIns="243825" wrap="square" tIns="243825">
            <a:normAutofit/>
          </a:bodyPr>
          <a:lstStyle>
            <a:lvl1pPr indent="0" lvl="0"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footer">
  <p:cSld name="CUSTOM_1">
    <p:spTree>
      <p:nvGrpSpPr>
        <p:cNvPr id="35" name="Shape 35"/>
        <p:cNvGrpSpPr/>
        <p:nvPr/>
      </p:nvGrpSpPr>
      <p:grpSpPr>
        <a:xfrm>
          <a:off x="0" y="0"/>
          <a:ext cx="0" cy="0"/>
          <a:chOff x="0" y="0"/>
          <a:chExt cx="0" cy="0"/>
        </a:xfrm>
      </p:grpSpPr>
      <p:cxnSp>
        <p:nvCxnSpPr>
          <p:cNvPr id="36" name="Google Shape;36;p13"/>
          <p:cNvCxnSpPr/>
          <p:nvPr/>
        </p:nvCxnSpPr>
        <p:spPr>
          <a:xfrm flipH="1">
            <a:off x="917679" y="12782779"/>
            <a:ext cx="22635600" cy="33600"/>
          </a:xfrm>
          <a:prstGeom prst="straightConnector1">
            <a:avLst/>
          </a:prstGeom>
          <a:noFill/>
          <a:ln cap="flat" cmpd="sng" w="9525">
            <a:solidFill>
              <a:srgbClr val="A64D79"/>
            </a:solidFill>
            <a:prstDash val="solid"/>
            <a:round/>
            <a:headEnd len="sm" w="sm" type="none"/>
            <a:tailEnd len="sm" w="sm" type="none"/>
          </a:ln>
        </p:spPr>
      </p:cxnSp>
      <p:sp>
        <p:nvSpPr>
          <p:cNvPr id="37" name="Google Shape;37;p13"/>
          <p:cNvSpPr txBox="1"/>
          <p:nvPr>
            <p:ph type="title"/>
          </p:nvPr>
        </p:nvSpPr>
        <p:spPr>
          <a:xfrm>
            <a:off x="831304" y="2124733"/>
            <a:ext cx="22724400" cy="1527300"/>
          </a:xfrm>
          <a:prstGeom prst="rect">
            <a:avLst/>
          </a:prstGeom>
          <a:noFill/>
          <a:ln>
            <a:noFill/>
          </a:ln>
        </p:spPr>
        <p:txBody>
          <a:bodyPr anchorCtr="0" anchor="t" bIns="243825" lIns="243825" spcFirstLastPara="1" rIns="243825" wrap="square" tIns="2438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38" name="Google Shape;38;p13"/>
          <p:cNvSpPr txBox="1"/>
          <p:nvPr>
            <p:ph idx="2"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a:bodyPr>
          <a:lstStyle>
            <a:lvl1pPr lvl="0" algn="l">
              <a:lnSpc>
                <a:spcPct val="100000"/>
              </a:lnSpc>
              <a:spcBef>
                <a:spcPts val="0"/>
              </a:spcBef>
              <a:spcAft>
                <a:spcPts val="0"/>
              </a:spcAft>
              <a:buClr>
                <a:srgbClr val="A64D79"/>
              </a:buClr>
              <a:buSzPts val="7500"/>
              <a:buNone/>
              <a:defRPr>
                <a:solidFill>
                  <a:srgbClr val="A64D79"/>
                </a:solidFil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cxnSp>
        <p:nvCxnSpPr>
          <p:cNvPr id="39" name="Google Shape;39;p13"/>
          <p:cNvCxnSpPr/>
          <p:nvPr/>
        </p:nvCxnSpPr>
        <p:spPr>
          <a:xfrm>
            <a:off x="777070" y="2005808"/>
            <a:ext cx="21264300" cy="29700"/>
          </a:xfrm>
          <a:prstGeom prst="straightConnector1">
            <a:avLst/>
          </a:prstGeom>
          <a:noFill/>
          <a:ln cap="flat" cmpd="sng" w="28575">
            <a:solidFill>
              <a:srgbClr val="A64D79"/>
            </a:solidFill>
            <a:prstDash val="solid"/>
            <a:round/>
            <a:headEnd len="sm" w="sm" type="none"/>
            <a:tailEnd len="sm" w="sm" type="none"/>
          </a:ln>
        </p:spPr>
      </p:cxnSp>
      <p:cxnSp>
        <p:nvCxnSpPr>
          <p:cNvPr id="40" name="Google Shape;40;p13"/>
          <p:cNvCxnSpPr/>
          <p:nvPr/>
        </p:nvCxnSpPr>
        <p:spPr>
          <a:xfrm>
            <a:off x="777070" y="2096289"/>
            <a:ext cx="21264300" cy="29700"/>
          </a:xfrm>
          <a:prstGeom prst="straightConnector1">
            <a:avLst/>
          </a:prstGeom>
          <a:noFill/>
          <a:ln cap="flat" cmpd="sng" w="9525">
            <a:solidFill>
              <a:srgbClr val="666666"/>
            </a:solidFill>
            <a:prstDash val="solid"/>
            <a:round/>
            <a:headEnd len="sm" w="sm" type="none"/>
            <a:tailEnd len="sm" w="sm" type="none"/>
          </a:ln>
        </p:spPr>
      </p:cxnSp>
      <p:sp>
        <p:nvSpPr>
          <p:cNvPr id="41" name="Google Shape;41;p13"/>
          <p:cNvSpPr txBox="1"/>
          <p:nvPr/>
        </p:nvSpPr>
        <p:spPr>
          <a:xfrm>
            <a:off x="21079618" y="12743911"/>
            <a:ext cx="1463400" cy="1049700"/>
          </a:xfrm>
          <a:prstGeom prst="rect">
            <a:avLst/>
          </a:prstGeom>
          <a:noFill/>
          <a:ln>
            <a:noFill/>
          </a:ln>
        </p:spPr>
        <p:txBody>
          <a:bodyPr anchorCtr="0" anchor="ctr" bIns="243825" lIns="243825" spcFirstLastPara="1" rIns="243825" wrap="square" tIns="243825">
            <a:normAutofit/>
          </a:bodyPr>
          <a:lstStyle/>
          <a:p>
            <a:pPr indent="0" lvl="0" marL="0" marR="0" rtl="0" algn="ctr">
              <a:lnSpc>
                <a:spcPct val="100000"/>
              </a:lnSpc>
              <a:spcBef>
                <a:spcPts val="0"/>
              </a:spcBef>
              <a:spcAft>
                <a:spcPts val="0"/>
              </a:spcAft>
              <a:buClr>
                <a:srgbClr val="000000"/>
              </a:buClr>
              <a:buSzPts val="2700"/>
              <a:buFont typeface="Arial"/>
              <a:buNone/>
            </a:pPr>
            <a:fld id="{00000000-1234-1234-1234-123412341234}" type="slidenum">
              <a:rPr b="0" i="0" lang="en" sz="2700" u="none" cap="none" strike="noStrike">
                <a:solidFill>
                  <a:srgbClr val="595959"/>
                </a:solidFill>
                <a:latin typeface="Arial"/>
                <a:ea typeface="Arial"/>
                <a:cs typeface="Arial"/>
                <a:sym typeface="Arial"/>
              </a:rPr>
              <a:t>‹#›</a:t>
            </a:fld>
            <a:endParaRPr b="0" i="0" sz="2700" u="none" cap="none" strike="noStrike">
              <a:solidFill>
                <a:srgbClr val="595959"/>
              </a:solidFill>
              <a:latin typeface="Arial"/>
              <a:ea typeface="Arial"/>
              <a:cs typeface="Arial"/>
              <a:sym typeface="Arial"/>
            </a:endParaRPr>
          </a:p>
        </p:txBody>
      </p:sp>
      <p:pic>
        <p:nvPicPr>
          <p:cNvPr id="42" name="Google Shape;42;p13"/>
          <p:cNvPicPr preferRelativeResize="0"/>
          <p:nvPr/>
        </p:nvPicPr>
        <p:blipFill rotWithShape="1">
          <a:blip r:embed="rId2">
            <a:alphaModFix/>
          </a:blip>
          <a:srcRect b="0" l="0" r="0" t="0"/>
          <a:stretch/>
        </p:blipFill>
        <p:spPr>
          <a:xfrm>
            <a:off x="3683575" y="12919575"/>
            <a:ext cx="788149" cy="698374"/>
          </a:xfrm>
          <a:prstGeom prst="rect">
            <a:avLst/>
          </a:prstGeom>
          <a:noFill/>
          <a:ln>
            <a:noFill/>
          </a:ln>
        </p:spPr>
      </p:pic>
      <p:pic>
        <p:nvPicPr>
          <p:cNvPr id="43" name="Google Shape;43;p13"/>
          <p:cNvPicPr preferRelativeResize="0"/>
          <p:nvPr/>
        </p:nvPicPr>
        <p:blipFill rotWithShape="1">
          <a:blip r:embed="rId3">
            <a:alphaModFix/>
          </a:blip>
          <a:srcRect b="0" l="0" r="0" t="0"/>
          <a:stretch/>
        </p:blipFill>
        <p:spPr>
          <a:xfrm>
            <a:off x="1000975" y="12919562"/>
            <a:ext cx="2380808" cy="698375"/>
          </a:xfrm>
          <a:prstGeom prst="rect">
            <a:avLst/>
          </a:prstGeom>
          <a:noFill/>
          <a:ln>
            <a:noFill/>
          </a:ln>
        </p:spPr>
      </p:pic>
      <p:pic>
        <p:nvPicPr>
          <p:cNvPr id="44" name="Google Shape;44;p13"/>
          <p:cNvPicPr preferRelativeResize="0"/>
          <p:nvPr/>
        </p:nvPicPr>
        <p:blipFill rotWithShape="1">
          <a:blip r:embed="rId4">
            <a:alphaModFix/>
          </a:blip>
          <a:srcRect b="0" l="0" r="0" t="0"/>
          <a:stretch/>
        </p:blipFill>
        <p:spPr>
          <a:xfrm>
            <a:off x="4697325" y="12919050"/>
            <a:ext cx="788150" cy="7825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5" name="Shape 45"/>
        <p:cNvGrpSpPr/>
        <p:nvPr/>
      </p:nvGrpSpPr>
      <p:grpSpPr>
        <a:xfrm>
          <a:off x="0" y="0"/>
          <a:ext cx="0" cy="0"/>
          <a:chOff x="0" y="0"/>
          <a:chExt cx="0" cy="0"/>
        </a:xfrm>
      </p:grpSpPr>
      <p:sp>
        <p:nvSpPr>
          <p:cNvPr id="46" name="Google Shape;46;g2d4a6451fa9_0_164"/>
          <p:cNvSpPr txBox="1"/>
          <p:nvPr>
            <p:ph idx="11" type="ftr"/>
          </p:nvPr>
        </p:nvSpPr>
        <p:spPr>
          <a:xfrm>
            <a:off x="8078450" y="12712320"/>
            <a:ext cx="8219400" cy="719100"/>
          </a:xfrm>
          <a:prstGeom prst="rect">
            <a:avLst/>
          </a:prstGeom>
          <a:noFill/>
          <a:ln>
            <a:noFill/>
          </a:ln>
        </p:spPr>
        <p:txBody>
          <a:bodyPr anchorCtr="0" anchor="ctr" bIns="120000" lIns="240025" spcFirstLastPara="1" rIns="240025" wrap="square" tIns="120000">
            <a:noAutofit/>
          </a:bodyPr>
          <a:lstStyle>
            <a:lvl1pPr lvl="0" marR="0" rtl="0" algn="ctr">
              <a:lnSpc>
                <a:spcPct val="100000"/>
              </a:lnSpc>
              <a:spcBef>
                <a:spcPts val="0"/>
              </a:spcBef>
              <a:spcAft>
                <a:spcPts val="0"/>
              </a:spcAft>
              <a:buClr>
                <a:srgbClr val="000000"/>
              </a:buClr>
              <a:buSzPts val="4800"/>
              <a:buFont typeface="Arial"/>
              <a:buNone/>
              <a:defRPr b="0" i="0" sz="3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
        <p:nvSpPr>
          <p:cNvPr id="47" name="Google Shape;47;g2d4a6451fa9_0_164"/>
          <p:cNvSpPr txBox="1"/>
          <p:nvPr>
            <p:ph idx="12" type="sldNum"/>
          </p:nvPr>
        </p:nvSpPr>
        <p:spPr>
          <a:xfrm>
            <a:off x="17223594" y="12712320"/>
            <a:ext cx="5475900" cy="719100"/>
          </a:xfrm>
          <a:prstGeom prst="rect">
            <a:avLst/>
          </a:prstGeom>
          <a:noFill/>
          <a:ln>
            <a:noFill/>
          </a:ln>
        </p:spPr>
        <p:txBody>
          <a:bodyPr anchorCtr="0" anchor="ctr" bIns="120000" lIns="240025" spcFirstLastPara="1" rIns="240025" wrap="square" tIns="120000">
            <a:noAutofit/>
          </a:bodyPr>
          <a:lstStyle>
            <a:lvl1pPr indent="0" lvl="0"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g2d4a6451fa9_0_164"/>
          <p:cNvSpPr txBox="1"/>
          <p:nvPr>
            <p:ph idx="10" type="dt"/>
          </p:nvPr>
        </p:nvSpPr>
        <p:spPr>
          <a:xfrm>
            <a:off x="1676370" y="12712320"/>
            <a:ext cx="5475900" cy="719100"/>
          </a:xfrm>
          <a:prstGeom prst="rect">
            <a:avLst/>
          </a:prstGeom>
          <a:noFill/>
          <a:ln>
            <a:noFill/>
          </a:ln>
        </p:spPr>
        <p:txBody>
          <a:bodyPr anchorCtr="0" anchor="ctr" bIns="120000" lIns="240025" spcFirstLastPara="1" rIns="240025" wrap="square" tIns="120000">
            <a:noAutofit/>
          </a:bodyPr>
          <a:lstStyle>
            <a:lvl1pPr lvl="0"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37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1304" y="1186733"/>
            <a:ext cx="22724400" cy="1527300"/>
          </a:xfrm>
          <a:prstGeom prst="rect">
            <a:avLst/>
          </a:prstGeom>
          <a:noFill/>
          <a:ln>
            <a:noFill/>
          </a:ln>
        </p:spPr>
        <p:txBody>
          <a:bodyPr anchorCtr="0" anchor="t" bIns="243825" lIns="243825" spcFirstLastPara="1" rIns="243825" wrap="square" tIns="243825">
            <a:normAutofit/>
          </a:bodyPr>
          <a:lstStyle>
            <a:lvl1pPr lvl="0" marR="0" rtl="0" algn="l">
              <a:lnSpc>
                <a:spcPct val="100000"/>
              </a:lnSpc>
              <a:spcBef>
                <a:spcPts val="0"/>
              </a:spcBef>
              <a:spcAft>
                <a:spcPts val="0"/>
              </a:spcAft>
              <a:buClr>
                <a:srgbClr val="666666"/>
              </a:buClr>
              <a:buSzPts val="7500"/>
              <a:buFont typeface="Nunito"/>
              <a:buNone/>
              <a:defRPr b="0" i="0" sz="7500" u="none" cap="none" strike="noStrike">
                <a:solidFill>
                  <a:srgbClr val="666666"/>
                </a:solidFill>
                <a:latin typeface="Nunito"/>
                <a:ea typeface="Nunito"/>
                <a:cs typeface="Nunito"/>
                <a:sym typeface="Nunito"/>
              </a:defRPr>
            </a:lvl1pPr>
            <a:lvl2pPr lvl="1"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9pPr>
          </a:lstStyle>
          <a:p/>
        </p:txBody>
      </p:sp>
      <p:sp>
        <p:nvSpPr>
          <p:cNvPr id="7" name="Google Shape;7;p10"/>
          <p:cNvSpPr txBox="1"/>
          <p:nvPr>
            <p:ph idx="1" type="body"/>
          </p:nvPr>
        </p:nvSpPr>
        <p:spPr>
          <a:xfrm>
            <a:off x="831304" y="3073267"/>
            <a:ext cx="22724400" cy="9110400"/>
          </a:xfrm>
          <a:prstGeom prst="rect">
            <a:avLst/>
          </a:prstGeom>
          <a:noFill/>
          <a:ln>
            <a:noFill/>
          </a:ln>
        </p:spPr>
        <p:txBody>
          <a:bodyPr anchorCtr="0" anchor="t" bIns="243825" lIns="243825" spcFirstLastPara="1" rIns="243825" wrap="square" tIns="243825">
            <a:normAutofit/>
          </a:bodyPr>
          <a:lstStyle>
            <a:lvl1pPr indent="-533400" lvl="0" marL="457200" marR="0" rtl="0" algn="l">
              <a:lnSpc>
                <a:spcPct val="115000"/>
              </a:lnSpc>
              <a:spcBef>
                <a:spcPts val="0"/>
              </a:spcBef>
              <a:spcAft>
                <a:spcPts val="0"/>
              </a:spcAft>
              <a:buClr>
                <a:schemeClr val="dk2"/>
              </a:buClr>
              <a:buSzPts val="4800"/>
              <a:buFont typeface="Arial"/>
              <a:buChar char="●"/>
              <a:defRPr b="0" i="0" sz="4800" u="none" cap="none" strike="noStrike">
                <a:solidFill>
                  <a:schemeClr val="dk2"/>
                </a:solidFill>
                <a:latin typeface="Arial"/>
                <a:ea typeface="Arial"/>
                <a:cs typeface="Arial"/>
                <a:sym typeface="Arial"/>
              </a:defRPr>
            </a:lvl1pPr>
            <a:lvl2pPr indent="-463550" lvl="1" marL="9144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2pPr>
            <a:lvl3pPr indent="-463550" lvl="2" marL="13716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3pPr>
            <a:lvl4pPr indent="-463550" lvl="3" marL="18288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4pPr>
            <a:lvl5pPr indent="-463550" lvl="4" marL="22860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5pPr>
            <a:lvl6pPr indent="-463550" lvl="5" marL="27432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6pPr>
            <a:lvl7pPr indent="-463550" lvl="6" marL="32004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7pPr>
            <a:lvl8pPr indent="-463550" lvl="7" marL="36576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8pPr>
            <a:lvl9pPr indent="-463550" lvl="8" marL="41148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9pPr>
          </a:lstStyle>
          <a:p/>
        </p:txBody>
      </p:sp>
      <p:sp>
        <p:nvSpPr>
          <p:cNvPr id="8" name="Google Shape;8;p10"/>
          <p:cNvSpPr txBox="1"/>
          <p:nvPr>
            <p:ph idx="12" type="sldNum"/>
          </p:nvPr>
        </p:nvSpPr>
        <p:spPr>
          <a:xfrm>
            <a:off x="22596047" y="12435245"/>
            <a:ext cx="1463400" cy="1049700"/>
          </a:xfrm>
          <a:prstGeom prst="rect">
            <a:avLst/>
          </a:prstGeom>
          <a:noFill/>
          <a:ln>
            <a:noFill/>
          </a:ln>
        </p:spPr>
        <p:txBody>
          <a:bodyPr anchorCtr="0" anchor="ctr" bIns="243825" lIns="243825" spcFirstLastPara="1" rIns="243825" wrap="square" tIns="243825">
            <a:normAutofit/>
          </a:bodyPr>
          <a:lstStyle>
            <a:lvl1pPr indent="0" lvl="0"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hyperlink" Target="https://towardsdatascience.com/dimensionality-reduction-using-t-distributed-stochastic-neighbor-embedding-t-sne-on-the-mnist-9d36a3dd452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hyperlink" Target="https://www.youtube.com/watch?v=oRvgq966yZ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hyperlink" Target="https://www.statlearning.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gif"/><Relationship Id="rId4" Type="http://schemas.openxmlformats.org/officeDocument/2006/relationships/hyperlink" Target="https://www.youtube.com/watch?v=4b5d3muPQm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youtube.com/watch?v=qMTuMa86NzU"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hyperlink" Target="https://www.youtube.com/watch?v=RDZUdRSDOok"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 Id="rId4" Type="http://schemas.openxmlformats.org/officeDocument/2006/relationships/hyperlink" Target="https://www.youtube.com/watch?v=RDZUdRSDOok"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7.gif"/><Relationship Id="rId4" Type="http://schemas.openxmlformats.org/officeDocument/2006/relationships/image" Target="../media/image35.gif"/><Relationship Id="rId5" Type="http://schemas.openxmlformats.org/officeDocument/2006/relationships/hyperlink" Target="https://medium.com/@jdseo/understanding-dbscan-a-practical-guide-for-beginners-with-business-applications-9458792d1df8"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
          <p:cNvSpPr txBox="1"/>
          <p:nvPr>
            <p:ph type="title"/>
          </p:nvPr>
        </p:nvSpPr>
        <p:spPr>
          <a:xfrm>
            <a:off x="7913925" y="8881400"/>
            <a:ext cx="9216300" cy="1527300"/>
          </a:xfrm>
          <a:prstGeom prst="rect">
            <a:avLst/>
          </a:prstGeom>
          <a:noFill/>
          <a:ln>
            <a:noFill/>
          </a:ln>
        </p:spPr>
        <p:txBody>
          <a:bodyPr anchorCtr="0" anchor="t" bIns="243825" lIns="243825" spcFirstLastPara="1" rIns="243825" wrap="square" tIns="243825">
            <a:normAutofit fontScale="90000"/>
          </a:bodyPr>
          <a:lstStyle/>
          <a:p>
            <a:pPr indent="0" lvl="0" marL="0" rtl="0" algn="l">
              <a:lnSpc>
                <a:spcPct val="100000"/>
              </a:lnSpc>
              <a:spcBef>
                <a:spcPts val="0"/>
              </a:spcBef>
              <a:spcAft>
                <a:spcPts val="0"/>
              </a:spcAft>
              <a:buSzPct val="100000"/>
              <a:buNone/>
            </a:pPr>
            <a:r>
              <a:rPr lang="en"/>
              <a:t>Aprendizaje No Supervisado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d5b0ab7525_0_4"/>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109" name="Google Shape;109;g2d5b0ab7525_0_4"/>
          <p:cNvSpPr txBox="1"/>
          <p:nvPr>
            <p:ph idx="1" type="body"/>
          </p:nvPr>
        </p:nvSpPr>
        <p:spPr>
          <a:xfrm>
            <a:off x="1328100" y="2126000"/>
            <a:ext cx="22221300" cy="58161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La distancia media entre puntos aumenta, los datos tienden a ser muy dispersos.</a:t>
            </a:r>
            <a:endParaRPr/>
          </a:p>
          <a:p>
            <a:pPr indent="-457200" lvl="0" marL="457200" rtl="0" algn="l">
              <a:lnSpc>
                <a:spcPct val="115000"/>
              </a:lnSpc>
              <a:spcBef>
                <a:spcPts val="0"/>
              </a:spcBef>
              <a:spcAft>
                <a:spcPts val="0"/>
              </a:spcAft>
              <a:buSzPts val="4200"/>
              <a:buChar char="●"/>
            </a:pPr>
            <a:r>
              <a:rPr lang="en"/>
              <a:t>Una nueva instancia va a estar muy lejos de cualquier instancia de entrenamiento, las predicciones van a ser menos confiables porque van a estar basadas en extrapolaciones muy grandes.</a:t>
            </a:r>
            <a:endParaRPr/>
          </a:p>
          <a:p>
            <a:pPr indent="-457200" lvl="0" marL="457200" rtl="0" algn="l">
              <a:lnSpc>
                <a:spcPct val="115000"/>
              </a:lnSpc>
              <a:spcBef>
                <a:spcPts val="0"/>
              </a:spcBef>
              <a:spcAft>
                <a:spcPts val="0"/>
              </a:spcAft>
              <a:buSzPts val="4200"/>
              <a:buChar char="●"/>
            </a:pPr>
            <a:r>
              <a:rPr lang="en"/>
              <a:t>Mayor riesgo de </a:t>
            </a:r>
            <a:r>
              <a:rPr i="1" lang="en"/>
              <a:t>overfitting</a:t>
            </a:r>
            <a:r>
              <a:rPr lang="en"/>
              <a:t>.</a:t>
            </a:r>
            <a:endParaRPr/>
          </a:p>
          <a:p>
            <a:pPr indent="-457200" lvl="0" marL="457200" rtl="0" algn="l">
              <a:lnSpc>
                <a:spcPct val="115000"/>
              </a:lnSpc>
              <a:spcBef>
                <a:spcPts val="0"/>
              </a:spcBef>
              <a:spcAft>
                <a:spcPts val="0"/>
              </a:spcAft>
              <a:buSzPts val="4200"/>
              <a:buChar char="●"/>
            </a:pPr>
            <a:r>
              <a:rPr lang="en"/>
              <a:t>Entrenamientos más costosos, necesidad de una cantidad </a:t>
            </a:r>
            <a:r>
              <a:rPr b="1" lang="en"/>
              <a:t>enorme</a:t>
            </a:r>
            <a:r>
              <a:rPr lang="en"/>
              <a:t> (*) de datos con sus problemas de obtención y manipulación (o directamente, imposibilidad práctica).</a:t>
            </a:r>
            <a:endParaRPr/>
          </a:p>
        </p:txBody>
      </p:sp>
      <p:sp>
        <p:nvSpPr>
          <p:cNvPr id="110" name="Google Shape;110;g2d5b0ab7525_0_4"/>
          <p:cNvSpPr txBox="1"/>
          <p:nvPr/>
        </p:nvSpPr>
        <p:spPr>
          <a:xfrm>
            <a:off x="1328100" y="9289000"/>
            <a:ext cx="22221300" cy="196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500"/>
              <a:buFont typeface="Arial"/>
              <a:buNone/>
            </a:pPr>
            <a:r>
              <a:rPr b="1" i="0" lang="en" sz="3500" u="none" cap="none" strike="noStrike">
                <a:solidFill>
                  <a:srgbClr val="666666"/>
                </a:solidFill>
                <a:latin typeface="Nunito"/>
                <a:ea typeface="Nunito"/>
                <a:cs typeface="Nunito"/>
                <a:sym typeface="Nunito"/>
              </a:rPr>
              <a:t>(*)Con 100 características, todas entre 0 y 1, se necesitarían más instancias de entrenamiento que átomos en el universo observable para que cada punto de entrenamiento esté dentro de 0,1 de media, suponiendo que estuvieran repartidas uniformemente en todas las dimensiones. (Gerón, Capítulo 8)</a:t>
            </a:r>
            <a:endParaRPr b="1" i="0" sz="7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2d5b0ab7525_0_3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116" name="Google Shape;116;g2d5b0ab7525_0_37"/>
          <p:cNvSpPr txBox="1"/>
          <p:nvPr>
            <p:ph idx="1" type="body"/>
          </p:nvPr>
        </p:nvSpPr>
        <p:spPr>
          <a:xfrm>
            <a:off x="1328100" y="2126000"/>
            <a:ext cx="10662300" cy="9952800"/>
          </a:xfrm>
          <a:prstGeom prst="rect">
            <a:avLst/>
          </a:prstGeom>
          <a:noFill/>
          <a:ln>
            <a:noFill/>
          </a:ln>
        </p:spPr>
        <p:txBody>
          <a:bodyPr anchorCtr="0" anchor="t" bIns="243825" lIns="243825" spcFirstLastPara="1" rIns="243825" wrap="square" tIns="243825">
            <a:normAutofit lnSpcReduction="10000"/>
          </a:bodyPr>
          <a:lstStyle/>
          <a:p>
            <a:pPr indent="-457200" lvl="0" marL="457200" rtl="0" algn="l">
              <a:lnSpc>
                <a:spcPct val="115000"/>
              </a:lnSpc>
              <a:spcBef>
                <a:spcPts val="0"/>
              </a:spcBef>
              <a:spcAft>
                <a:spcPts val="0"/>
              </a:spcAft>
              <a:buSzPts val="4200"/>
              <a:buChar char="●"/>
            </a:pPr>
            <a:r>
              <a:rPr lang="en"/>
              <a:t>Las ventajas de reducir las dimensiones de los datos son claras:</a:t>
            </a:r>
            <a:endParaRPr/>
          </a:p>
          <a:p>
            <a:pPr indent="-495300" lvl="1" marL="914400" rtl="0" algn="l">
              <a:lnSpc>
                <a:spcPct val="115000"/>
              </a:lnSpc>
              <a:spcBef>
                <a:spcPts val="0"/>
              </a:spcBef>
              <a:spcAft>
                <a:spcPts val="0"/>
              </a:spcAft>
              <a:buSzPts val="4200"/>
              <a:buChar char="○"/>
            </a:pPr>
            <a:r>
              <a:rPr lang="en"/>
              <a:t>Alejarnos de la maldición de la dimensionalidad</a:t>
            </a:r>
            <a:r>
              <a:rPr i="1" lang="en"/>
              <a:t>.</a:t>
            </a:r>
            <a:endParaRPr i="1"/>
          </a:p>
          <a:p>
            <a:pPr indent="-495300" lvl="1" marL="914400" rtl="0" algn="l">
              <a:lnSpc>
                <a:spcPct val="115000"/>
              </a:lnSpc>
              <a:spcBef>
                <a:spcPts val="0"/>
              </a:spcBef>
              <a:spcAft>
                <a:spcPts val="0"/>
              </a:spcAft>
              <a:buSzPts val="4200"/>
              <a:buChar char="○"/>
            </a:pPr>
            <a:r>
              <a:rPr lang="en"/>
              <a:t>Mejora el rendimiento (tiempo de cómputo, memoria).</a:t>
            </a:r>
            <a:endParaRPr/>
          </a:p>
          <a:p>
            <a:pPr indent="-495300" lvl="1" marL="914400" rtl="0" algn="l">
              <a:lnSpc>
                <a:spcPct val="115000"/>
              </a:lnSpc>
              <a:spcBef>
                <a:spcPts val="0"/>
              </a:spcBef>
              <a:spcAft>
                <a:spcPts val="0"/>
              </a:spcAft>
              <a:buSzPts val="4200"/>
              <a:buChar char="○"/>
            </a:pPr>
            <a:r>
              <a:rPr lang="en"/>
              <a:t>Mejora la calidad de los datos eliminando el ruido de dimensiones irrelevantes o redundantes.</a:t>
            </a:r>
            <a:endParaRPr/>
          </a:p>
          <a:p>
            <a:pPr indent="-495300" lvl="1" marL="914400" rtl="0" algn="l">
              <a:lnSpc>
                <a:spcPct val="115000"/>
              </a:lnSpc>
              <a:spcBef>
                <a:spcPts val="0"/>
              </a:spcBef>
              <a:spcAft>
                <a:spcPts val="0"/>
              </a:spcAft>
              <a:buSzPts val="4200"/>
              <a:buChar char="○"/>
            </a:pPr>
            <a:r>
              <a:rPr lang="en"/>
              <a:t>Herramienta contra el </a:t>
            </a:r>
            <a:r>
              <a:rPr i="1" lang="en"/>
              <a:t>overfitting.</a:t>
            </a:r>
            <a:endParaRPr i="1"/>
          </a:p>
          <a:p>
            <a:pPr indent="-495300" lvl="1" marL="914400" rtl="0" algn="l">
              <a:lnSpc>
                <a:spcPct val="115000"/>
              </a:lnSpc>
              <a:spcBef>
                <a:spcPts val="0"/>
              </a:spcBef>
              <a:spcAft>
                <a:spcPts val="0"/>
              </a:spcAft>
              <a:buSzPts val="4200"/>
              <a:buChar char="○"/>
            </a:pPr>
            <a:r>
              <a:rPr lang="en"/>
              <a:t>Facilita la visualización, podemos representar datos complejos en dos o tres dimensiones para entender patrones.</a:t>
            </a:r>
            <a:endParaRPr/>
          </a:p>
        </p:txBody>
      </p:sp>
      <p:pic>
        <p:nvPicPr>
          <p:cNvPr id="117" name="Google Shape;117;g2d5b0ab7525_0_37"/>
          <p:cNvPicPr preferRelativeResize="0"/>
          <p:nvPr/>
        </p:nvPicPr>
        <p:blipFill rotWithShape="1">
          <a:blip r:embed="rId3">
            <a:alphaModFix/>
          </a:blip>
          <a:srcRect b="0" l="0" r="0" t="0"/>
          <a:stretch/>
        </p:blipFill>
        <p:spPr>
          <a:xfrm>
            <a:off x="12056775" y="3164975"/>
            <a:ext cx="11177324" cy="6873750"/>
          </a:xfrm>
          <a:prstGeom prst="rect">
            <a:avLst/>
          </a:prstGeom>
          <a:noFill/>
          <a:ln>
            <a:noFill/>
          </a:ln>
        </p:spPr>
      </p:pic>
      <p:sp>
        <p:nvSpPr>
          <p:cNvPr id="118" name="Google Shape;118;g2d5b0ab7525_0_37"/>
          <p:cNvSpPr txBox="1"/>
          <p:nvPr/>
        </p:nvSpPr>
        <p:spPr>
          <a:xfrm>
            <a:off x="12698375" y="10287000"/>
            <a:ext cx="10818000" cy="91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666666"/>
                </a:solidFill>
                <a:latin typeface="Nunito"/>
                <a:ea typeface="Nunito"/>
                <a:cs typeface="Nunito"/>
                <a:sym typeface="Nunito"/>
              </a:rPr>
              <a:t>Scatter plot 2D de los datos MNIST tras aplicar PCA (50 componentes) y luego t-SNE (</a:t>
            </a:r>
            <a:r>
              <a:rPr b="0" i="0" lang="en" sz="2200" u="sng" cap="none" strike="noStrike">
                <a:solidFill>
                  <a:schemeClr val="hlink"/>
                </a:solidFill>
                <a:latin typeface="Nunito"/>
                <a:ea typeface="Nunito"/>
                <a:cs typeface="Nunito"/>
                <a:sym typeface="Nunito"/>
                <a:hlinkClick r:id="rId4"/>
              </a:rPr>
              <a:t>Link</a:t>
            </a:r>
            <a:r>
              <a:rPr b="0" i="0" lang="en" sz="2200" u="none" cap="none" strike="noStrike">
                <a:solidFill>
                  <a:srgbClr val="666666"/>
                </a:solidFill>
                <a:latin typeface="Nunito"/>
                <a:ea typeface="Nunito"/>
                <a:cs typeface="Nunito"/>
                <a:sym typeface="Nunito"/>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d4a6451fa9_0_1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124" name="Google Shape;124;g2d4a6451fa9_0_15"/>
          <p:cNvSpPr txBox="1"/>
          <p:nvPr>
            <p:ph idx="1" type="body"/>
          </p:nvPr>
        </p:nvSpPr>
        <p:spPr>
          <a:xfrm>
            <a:off x="1261725" y="2125950"/>
            <a:ext cx="21003600" cy="9464100"/>
          </a:xfrm>
          <a:prstGeom prst="rect">
            <a:avLst/>
          </a:prstGeom>
          <a:noFill/>
          <a:ln>
            <a:noFill/>
          </a:ln>
        </p:spPr>
        <p:txBody>
          <a:bodyPr anchorCtr="0" anchor="t" bIns="243825" lIns="243825" spcFirstLastPara="1" rIns="243825" wrap="square" tIns="243825">
            <a:normAutofit/>
          </a:bodyPr>
          <a:lstStyle/>
          <a:p>
            <a:pPr indent="-488950" lvl="0" marL="457200" rtl="0" algn="l">
              <a:lnSpc>
                <a:spcPct val="115000"/>
              </a:lnSpc>
              <a:spcBef>
                <a:spcPts val="0"/>
              </a:spcBef>
              <a:spcAft>
                <a:spcPts val="0"/>
              </a:spcAft>
              <a:buSzPts val="4700"/>
              <a:buChar char="●"/>
            </a:pPr>
            <a:r>
              <a:rPr lang="en" sz="4700"/>
              <a:t>En la mayoría de los problemas del mundo real, las instancias de entrenamiento no están repartidas uniformemente por todas las dimensiones. </a:t>
            </a:r>
            <a:endParaRPr sz="4700"/>
          </a:p>
          <a:p>
            <a:pPr indent="-488950" lvl="0" marL="457200" rtl="0" algn="l">
              <a:lnSpc>
                <a:spcPct val="115000"/>
              </a:lnSpc>
              <a:spcBef>
                <a:spcPts val="0"/>
              </a:spcBef>
              <a:spcAft>
                <a:spcPts val="0"/>
              </a:spcAft>
              <a:buSzPts val="4700"/>
              <a:buChar char="●"/>
            </a:pPr>
            <a:r>
              <a:rPr lang="en" sz="4700"/>
              <a:t>Muchas características son casi constantes, mientras que otras están muy correlacionadas.</a:t>
            </a:r>
            <a:endParaRPr sz="4700"/>
          </a:p>
          <a:p>
            <a:pPr indent="-488950" lvl="0" marL="457200" rtl="0" algn="l">
              <a:lnSpc>
                <a:spcPct val="115000"/>
              </a:lnSpc>
              <a:spcBef>
                <a:spcPts val="0"/>
              </a:spcBef>
              <a:spcAft>
                <a:spcPts val="0"/>
              </a:spcAft>
              <a:buSzPts val="4700"/>
              <a:buChar char="●"/>
            </a:pPr>
            <a:r>
              <a:rPr lang="en" sz="4700"/>
              <a:t>Se puede pensar, entonces, que todas las instancias de entrenamiento se encuentran dentro (o cerca) de un subespacio de dimensiones mucho más bajas que las del espacio original.</a:t>
            </a:r>
            <a:endParaRPr sz="4700"/>
          </a:p>
          <a:p>
            <a:pPr indent="-488950" lvl="0" marL="457200" rtl="0" algn="l">
              <a:lnSpc>
                <a:spcPct val="115000"/>
              </a:lnSpc>
              <a:spcBef>
                <a:spcPts val="0"/>
              </a:spcBef>
              <a:spcAft>
                <a:spcPts val="0"/>
              </a:spcAft>
              <a:buSzPts val="4700"/>
              <a:buChar char="●"/>
            </a:pPr>
            <a:r>
              <a:rPr lang="en" sz="4700"/>
              <a:t>Pensemos el caso de los datos de MNIST.</a:t>
            </a:r>
            <a:endParaRPr sz="4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9ad8d43ee8_0_26"/>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130" name="Google Shape;130;g39ad8d43ee8_0_26"/>
          <p:cNvSpPr txBox="1"/>
          <p:nvPr>
            <p:ph idx="1" type="body"/>
          </p:nvPr>
        </p:nvSpPr>
        <p:spPr>
          <a:xfrm>
            <a:off x="1261725" y="2125950"/>
            <a:ext cx="14847900" cy="9640500"/>
          </a:xfrm>
          <a:prstGeom prst="rect">
            <a:avLst/>
          </a:prstGeom>
          <a:noFill/>
          <a:ln>
            <a:noFill/>
          </a:ln>
        </p:spPr>
        <p:txBody>
          <a:bodyPr anchorCtr="0" anchor="t" bIns="243825" lIns="243825" spcFirstLastPara="1" rIns="243825" wrap="square" tIns="243825">
            <a:normAutofit/>
          </a:bodyPr>
          <a:lstStyle/>
          <a:p>
            <a:pPr indent="-488950" lvl="0" marL="457200" rtl="0" algn="l">
              <a:lnSpc>
                <a:spcPct val="115000"/>
              </a:lnSpc>
              <a:spcBef>
                <a:spcPts val="0"/>
              </a:spcBef>
              <a:spcAft>
                <a:spcPts val="0"/>
              </a:spcAft>
              <a:buSzPts val="4700"/>
              <a:buChar char="●"/>
            </a:pPr>
            <a:r>
              <a:rPr lang="en" sz="4700"/>
              <a:t>MNIST (Modified National Institute of Standards and Technology) es un conjunto clásico de datos usado para entrenar y evaluar modelos de aprendizaje automático, especialmente en reconocimiento de imágenes.</a:t>
            </a:r>
            <a:endParaRPr sz="4700"/>
          </a:p>
          <a:p>
            <a:pPr indent="-488950" lvl="0" marL="457200" rtl="0" algn="l">
              <a:lnSpc>
                <a:spcPct val="115000"/>
              </a:lnSpc>
              <a:spcBef>
                <a:spcPts val="0"/>
              </a:spcBef>
              <a:spcAft>
                <a:spcPts val="0"/>
              </a:spcAft>
              <a:buSzPts val="4700"/>
              <a:buChar char="●"/>
            </a:pPr>
            <a:r>
              <a:rPr lang="en" sz="4700"/>
              <a:t>Contiene 70000 imágenes de dígitos escritos a mano (0–9) con su correspondiente etiqueta.</a:t>
            </a:r>
            <a:endParaRPr sz="4700"/>
          </a:p>
          <a:p>
            <a:pPr indent="-488950" lvl="0" marL="457200" rtl="0" algn="l">
              <a:lnSpc>
                <a:spcPct val="115000"/>
              </a:lnSpc>
              <a:spcBef>
                <a:spcPts val="0"/>
              </a:spcBef>
              <a:spcAft>
                <a:spcPts val="0"/>
              </a:spcAft>
              <a:buSzPts val="4700"/>
              <a:buChar char="●"/>
            </a:pPr>
            <a:r>
              <a:rPr lang="en" sz="4700"/>
              <a:t>Cada imagen tiene 28×28 píxeles en escala de grises, o sea cada píxel puede tomar uno de 256 valores posibles</a:t>
            </a:r>
            <a:endParaRPr sz="4700"/>
          </a:p>
        </p:txBody>
      </p:sp>
      <p:pic>
        <p:nvPicPr>
          <p:cNvPr id="131" name="Google Shape;131;g39ad8d43ee8_0_26"/>
          <p:cNvPicPr preferRelativeResize="0"/>
          <p:nvPr/>
        </p:nvPicPr>
        <p:blipFill>
          <a:blip r:embed="rId3">
            <a:alphaModFix/>
          </a:blip>
          <a:stretch>
            <a:fillRect/>
          </a:stretch>
        </p:blipFill>
        <p:spPr>
          <a:xfrm>
            <a:off x="15378450" y="3933800"/>
            <a:ext cx="7380150" cy="5535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2d56b400bfe_0_2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137" name="Google Shape;137;g2d56b400bfe_0_27"/>
          <p:cNvSpPr txBox="1"/>
          <p:nvPr>
            <p:ph idx="1" type="body"/>
          </p:nvPr>
        </p:nvSpPr>
        <p:spPr>
          <a:xfrm>
            <a:off x="1261725" y="2125950"/>
            <a:ext cx="20484900" cy="32013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Cada imagen de MNIST “vive” en un espacio de 784 dimensiones. </a:t>
            </a:r>
            <a:endParaRPr/>
          </a:p>
          <a:p>
            <a:pPr indent="-457200" lvl="0" marL="457200" rtl="0" algn="l">
              <a:lnSpc>
                <a:spcPct val="115000"/>
              </a:lnSpc>
              <a:spcBef>
                <a:spcPts val="0"/>
              </a:spcBef>
              <a:spcAft>
                <a:spcPts val="0"/>
              </a:spcAft>
              <a:buSzPts val="4200"/>
              <a:buChar char="●"/>
            </a:pPr>
            <a:r>
              <a:rPr lang="en"/>
              <a:t>¿Le parece que todas estas dimensiones son igual de importantes al transmitir información?</a:t>
            </a:r>
            <a:endParaRPr/>
          </a:p>
        </p:txBody>
      </p:sp>
      <p:pic>
        <p:nvPicPr>
          <p:cNvPr id="138" name="Google Shape;138;g2d56b400bfe_0_27"/>
          <p:cNvPicPr preferRelativeResize="0"/>
          <p:nvPr/>
        </p:nvPicPr>
        <p:blipFill rotWithShape="1">
          <a:blip r:embed="rId3">
            <a:alphaModFix/>
          </a:blip>
          <a:srcRect b="0" l="0" r="0" t="0"/>
          <a:stretch/>
        </p:blipFill>
        <p:spPr>
          <a:xfrm>
            <a:off x="4970736" y="5279625"/>
            <a:ext cx="13324774" cy="6428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2d5b0ab7525_0_1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pic>
        <p:nvPicPr>
          <p:cNvPr id="144" name="Google Shape;144;g2d5b0ab7525_0_15"/>
          <p:cNvPicPr preferRelativeResize="0"/>
          <p:nvPr/>
        </p:nvPicPr>
        <p:blipFill rotWithShape="1">
          <a:blip r:embed="rId3">
            <a:alphaModFix/>
          </a:blip>
          <a:srcRect b="0" l="0" r="0" t="0"/>
          <a:stretch/>
        </p:blipFill>
        <p:spPr>
          <a:xfrm>
            <a:off x="2276175" y="4905225"/>
            <a:ext cx="6617278" cy="5642650"/>
          </a:xfrm>
          <a:prstGeom prst="rect">
            <a:avLst/>
          </a:prstGeom>
          <a:noFill/>
          <a:ln>
            <a:noFill/>
          </a:ln>
        </p:spPr>
      </p:pic>
      <p:pic>
        <p:nvPicPr>
          <p:cNvPr id="145" name="Google Shape;145;g2d5b0ab7525_0_15"/>
          <p:cNvPicPr preferRelativeResize="0"/>
          <p:nvPr/>
        </p:nvPicPr>
        <p:blipFill rotWithShape="1">
          <a:blip r:embed="rId4">
            <a:alphaModFix/>
          </a:blip>
          <a:srcRect b="0" l="0" r="0" t="0"/>
          <a:stretch/>
        </p:blipFill>
        <p:spPr>
          <a:xfrm>
            <a:off x="11545525" y="4992125"/>
            <a:ext cx="9642349" cy="5889725"/>
          </a:xfrm>
          <a:prstGeom prst="rect">
            <a:avLst/>
          </a:prstGeom>
          <a:noFill/>
          <a:ln>
            <a:noFill/>
          </a:ln>
        </p:spPr>
      </p:pic>
      <p:sp>
        <p:nvSpPr>
          <p:cNvPr id="146" name="Google Shape;146;g2d5b0ab7525_0_15"/>
          <p:cNvSpPr txBox="1"/>
          <p:nvPr/>
        </p:nvSpPr>
        <p:spPr>
          <a:xfrm>
            <a:off x="16945900" y="12126725"/>
            <a:ext cx="3937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666666"/>
                </a:solidFill>
                <a:latin typeface="Nunito"/>
                <a:ea typeface="Nunito"/>
                <a:cs typeface="Nunito"/>
                <a:sym typeface="Nunito"/>
              </a:rPr>
              <a:t>Imágen del Gerón</a:t>
            </a:r>
            <a:endParaRPr b="0" i="0" sz="100" u="none" cap="none" strike="noStrike">
              <a:solidFill>
                <a:srgbClr val="000000"/>
              </a:solidFill>
              <a:latin typeface="Arial"/>
              <a:ea typeface="Arial"/>
              <a:cs typeface="Arial"/>
              <a:sym typeface="Arial"/>
            </a:endParaRPr>
          </a:p>
        </p:txBody>
      </p:sp>
      <p:sp>
        <p:nvSpPr>
          <p:cNvPr id="147" name="Google Shape;147;g2d5b0ab7525_0_15"/>
          <p:cNvSpPr txBox="1"/>
          <p:nvPr/>
        </p:nvSpPr>
        <p:spPr>
          <a:xfrm>
            <a:off x="1504350" y="2610475"/>
            <a:ext cx="20264400" cy="15747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0"/>
              </a:spcBef>
              <a:spcAft>
                <a:spcPts val="0"/>
              </a:spcAft>
              <a:buClr>
                <a:srgbClr val="666666"/>
              </a:buClr>
              <a:buSzPts val="4200"/>
              <a:buFont typeface="Nunito"/>
              <a:buChar char="●"/>
            </a:pPr>
            <a:r>
              <a:rPr b="0" i="0" lang="en" sz="4200" u="none" cap="none" strike="noStrike">
                <a:solidFill>
                  <a:srgbClr val="666666"/>
                </a:solidFill>
                <a:latin typeface="Nunito"/>
                <a:ea typeface="Nunito"/>
                <a:cs typeface="Nunito"/>
                <a:sym typeface="Nunito"/>
              </a:rPr>
              <a:t>Pensemos en proyecciones, podemos simplemente proyectar los datos en hiperplanos de dimensiones inferiores.</a:t>
            </a:r>
            <a:endParaRPr b="0" i="0" sz="4200" u="none" cap="none" strike="noStrike">
              <a:solidFill>
                <a:srgbClr val="666666"/>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d56b400bfe_0_18"/>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153" name="Google Shape;153;g2d56b400bfe_0_18"/>
          <p:cNvSpPr txBox="1"/>
          <p:nvPr/>
        </p:nvSpPr>
        <p:spPr>
          <a:xfrm>
            <a:off x="16945900" y="12126725"/>
            <a:ext cx="39378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666666"/>
                </a:solidFill>
                <a:latin typeface="Nunito"/>
                <a:ea typeface="Nunito"/>
                <a:cs typeface="Nunito"/>
                <a:sym typeface="Nunito"/>
              </a:rPr>
              <a:t>Imágen del Gerón</a:t>
            </a:r>
            <a:endParaRPr b="0" i="0" sz="100" u="none" cap="none" strike="noStrike">
              <a:solidFill>
                <a:srgbClr val="000000"/>
              </a:solidFill>
              <a:latin typeface="Arial"/>
              <a:ea typeface="Arial"/>
              <a:cs typeface="Arial"/>
              <a:sym typeface="Arial"/>
            </a:endParaRPr>
          </a:p>
        </p:txBody>
      </p:sp>
      <p:pic>
        <p:nvPicPr>
          <p:cNvPr id="154" name="Google Shape;154;g2d56b400bfe_0_18"/>
          <p:cNvPicPr preferRelativeResize="0"/>
          <p:nvPr/>
        </p:nvPicPr>
        <p:blipFill rotWithShape="1">
          <a:blip r:embed="rId3">
            <a:alphaModFix/>
          </a:blip>
          <a:srcRect b="0" l="0" r="0" t="0"/>
          <a:stretch/>
        </p:blipFill>
        <p:spPr>
          <a:xfrm>
            <a:off x="15439100" y="2275750"/>
            <a:ext cx="5867400" cy="4238625"/>
          </a:xfrm>
          <a:prstGeom prst="rect">
            <a:avLst/>
          </a:prstGeom>
          <a:noFill/>
          <a:ln>
            <a:noFill/>
          </a:ln>
        </p:spPr>
      </p:pic>
      <p:pic>
        <p:nvPicPr>
          <p:cNvPr id="155" name="Google Shape;155;g2d56b400bfe_0_18"/>
          <p:cNvPicPr preferRelativeResize="0"/>
          <p:nvPr/>
        </p:nvPicPr>
        <p:blipFill rotWithShape="1">
          <a:blip r:embed="rId4">
            <a:alphaModFix/>
          </a:blip>
          <a:srcRect b="0" l="0" r="0" t="0"/>
          <a:stretch/>
        </p:blipFill>
        <p:spPr>
          <a:xfrm>
            <a:off x="11663500" y="6514375"/>
            <a:ext cx="12103525" cy="4976725"/>
          </a:xfrm>
          <a:prstGeom prst="rect">
            <a:avLst/>
          </a:prstGeom>
          <a:noFill/>
          <a:ln>
            <a:noFill/>
          </a:ln>
        </p:spPr>
      </p:pic>
      <p:sp>
        <p:nvSpPr>
          <p:cNvPr id="156" name="Google Shape;156;g2d56b400bfe_0_18"/>
          <p:cNvSpPr txBox="1"/>
          <p:nvPr/>
        </p:nvSpPr>
        <p:spPr>
          <a:xfrm>
            <a:off x="14518612" y="11491100"/>
            <a:ext cx="6393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1" lang="en" sz="2200" u="none" cap="none" strike="noStrike">
                <a:solidFill>
                  <a:srgbClr val="666666"/>
                </a:solidFill>
                <a:latin typeface="Nunito"/>
                <a:ea typeface="Nunito"/>
                <a:cs typeface="Nunito"/>
                <a:sym typeface="Nunito"/>
              </a:rPr>
              <a:t>Aplastando </a:t>
            </a:r>
            <a:r>
              <a:rPr b="0" i="0" lang="en" sz="2200" u="none" cap="none" strike="noStrike">
                <a:solidFill>
                  <a:srgbClr val="666666"/>
                </a:solidFill>
                <a:latin typeface="Nunito"/>
                <a:ea typeface="Nunito"/>
                <a:cs typeface="Nunito"/>
                <a:sym typeface="Nunito"/>
              </a:rPr>
              <a:t>con proyecciones (izq.) Vs. </a:t>
            </a:r>
            <a:r>
              <a:rPr b="0" i="1" lang="en" sz="2200" u="none" cap="none" strike="noStrike">
                <a:solidFill>
                  <a:srgbClr val="666666"/>
                </a:solidFill>
                <a:latin typeface="Nunito"/>
                <a:ea typeface="Nunito"/>
                <a:cs typeface="Nunito"/>
                <a:sym typeface="Nunito"/>
              </a:rPr>
              <a:t>Unrolling</a:t>
            </a:r>
            <a:endParaRPr b="0" i="1" sz="100" u="none" cap="none" strike="noStrike">
              <a:solidFill>
                <a:srgbClr val="000000"/>
              </a:solidFill>
              <a:latin typeface="Arial"/>
              <a:ea typeface="Arial"/>
              <a:cs typeface="Arial"/>
              <a:sym typeface="Arial"/>
            </a:endParaRPr>
          </a:p>
        </p:txBody>
      </p:sp>
      <p:sp>
        <p:nvSpPr>
          <p:cNvPr id="157" name="Google Shape;157;g2d56b400bfe_0_18"/>
          <p:cNvSpPr txBox="1"/>
          <p:nvPr/>
        </p:nvSpPr>
        <p:spPr>
          <a:xfrm>
            <a:off x="1504350" y="2610475"/>
            <a:ext cx="10198500" cy="10186800"/>
          </a:xfrm>
          <a:prstGeom prst="rect">
            <a:avLst/>
          </a:prstGeom>
          <a:noFill/>
          <a:ln>
            <a:noFill/>
          </a:ln>
        </p:spPr>
        <p:txBody>
          <a:bodyPr anchorCtr="0" anchor="t" bIns="91425" lIns="91425" spcFirstLastPara="1" rIns="91425" wrap="square" tIns="91425">
            <a:spAutoFit/>
          </a:bodyPr>
          <a:lstStyle/>
          <a:p>
            <a:pPr indent="-431800" lvl="0" marL="457200" marR="0" rtl="0" algn="l">
              <a:lnSpc>
                <a:spcPct val="115000"/>
              </a:lnSpc>
              <a:spcBef>
                <a:spcPts val="0"/>
              </a:spcBef>
              <a:spcAft>
                <a:spcPts val="0"/>
              </a:spcAft>
              <a:buClr>
                <a:srgbClr val="666666"/>
              </a:buClr>
              <a:buSzPts val="3800"/>
              <a:buFont typeface="Nunito"/>
              <a:buChar char="●"/>
            </a:pPr>
            <a:r>
              <a:rPr b="0" i="0" lang="en" sz="3800" u="none" cap="none" strike="noStrike">
                <a:solidFill>
                  <a:srgbClr val="666666"/>
                </a:solidFill>
                <a:latin typeface="Nunito"/>
                <a:ea typeface="Nunito"/>
                <a:cs typeface="Nunito"/>
                <a:sym typeface="Nunito"/>
              </a:rPr>
              <a:t>Otra opción más avanzada puede ser lo que se conoce como </a:t>
            </a:r>
            <a:r>
              <a:rPr b="0" i="1" lang="en" sz="3800" u="none" cap="none" strike="noStrike">
                <a:solidFill>
                  <a:srgbClr val="666666"/>
                </a:solidFill>
                <a:latin typeface="Nunito"/>
                <a:ea typeface="Nunito"/>
                <a:cs typeface="Nunito"/>
                <a:sym typeface="Nunito"/>
              </a:rPr>
              <a:t>Manifold Learning</a:t>
            </a:r>
            <a:r>
              <a:rPr b="0" i="0" lang="en" sz="3800" u="none" cap="none" strike="noStrike">
                <a:solidFill>
                  <a:srgbClr val="666666"/>
                </a:solidFill>
                <a:latin typeface="Nunito"/>
                <a:ea typeface="Nunito"/>
                <a:cs typeface="Nunito"/>
                <a:sym typeface="Nunito"/>
              </a:rPr>
              <a:t>.</a:t>
            </a:r>
            <a:endParaRPr b="0" i="0" sz="3800" u="none" cap="none" strike="noStrike">
              <a:solidFill>
                <a:srgbClr val="666666"/>
              </a:solidFill>
              <a:latin typeface="Nunito"/>
              <a:ea typeface="Nunito"/>
              <a:cs typeface="Nunito"/>
              <a:sym typeface="Nunito"/>
            </a:endParaRPr>
          </a:p>
          <a:p>
            <a:pPr indent="-431800" lvl="0" marL="457200" marR="0" rtl="0" algn="l">
              <a:lnSpc>
                <a:spcPct val="115000"/>
              </a:lnSpc>
              <a:spcBef>
                <a:spcPts val="0"/>
              </a:spcBef>
              <a:spcAft>
                <a:spcPts val="0"/>
              </a:spcAft>
              <a:buClr>
                <a:srgbClr val="666666"/>
              </a:buClr>
              <a:buSzPts val="3800"/>
              <a:buFont typeface="Nunito"/>
              <a:buChar char="●"/>
            </a:pPr>
            <a:r>
              <a:rPr lang="en" sz="3800">
                <a:solidFill>
                  <a:srgbClr val="666666"/>
                </a:solidFill>
                <a:latin typeface="Nunito"/>
                <a:ea typeface="Nunito"/>
                <a:cs typeface="Nunito"/>
                <a:sym typeface="Nunito"/>
              </a:rPr>
              <a:t>Esta técnica busca reducir la dimensionalidad de los datos preservando sus propiedades geométricas y estructurales más relevantes.</a:t>
            </a:r>
            <a:endParaRPr b="0" i="0" sz="3800" u="none" cap="none" strike="noStrike">
              <a:solidFill>
                <a:srgbClr val="666666"/>
              </a:solidFill>
              <a:latin typeface="Nunito"/>
              <a:ea typeface="Nunito"/>
              <a:cs typeface="Nunito"/>
              <a:sym typeface="Nunito"/>
            </a:endParaRPr>
          </a:p>
          <a:p>
            <a:pPr indent="-431800" lvl="0" marL="457200" marR="0" rtl="0" algn="l">
              <a:lnSpc>
                <a:spcPct val="115000"/>
              </a:lnSpc>
              <a:spcBef>
                <a:spcPts val="0"/>
              </a:spcBef>
              <a:spcAft>
                <a:spcPts val="0"/>
              </a:spcAft>
              <a:buClr>
                <a:srgbClr val="666666"/>
              </a:buClr>
              <a:buSzPts val="3800"/>
              <a:buFont typeface="Nunito"/>
              <a:buChar char="●"/>
            </a:pPr>
            <a:r>
              <a:rPr lang="en" sz="3800">
                <a:solidFill>
                  <a:srgbClr val="666666"/>
                </a:solidFill>
                <a:latin typeface="Nunito"/>
                <a:ea typeface="Nunito"/>
                <a:cs typeface="Nunito"/>
                <a:sym typeface="Nunito"/>
              </a:rPr>
              <a:t>Parte de la idea de que, aunque los datos estén en un espacio de alta dimensión, en realidad se encuentran sobre una “variedad” (</a:t>
            </a:r>
            <a:r>
              <a:rPr i="1" lang="en" sz="3800">
                <a:solidFill>
                  <a:srgbClr val="666666"/>
                </a:solidFill>
                <a:latin typeface="Nunito"/>
                <a:ea typeface="Nunito"/>
                <a:cs typeface="Nunito"/>
                <a:sym typeface="Nunito"/>
              </a:rPr>
              <a:t>manifold</a:t>
            </a:r>
            <a:r>
              <a:rPr lang="en" sz="3800">
                <a:solidFill>
                  <a:srgbClr val="666666"/>
                </a:solidFill>
                <a:latin typeface="Nunito"/>
                <a:ea typeface="Nunito"/>
                <a:cs typeface="Nunito"/>
                <a:sym typeface="Nunito"/>
              </a:rPr>
              <a:t>) de menor dimensión que describe su estructura esencial.</a:t>
            </a:r>
            <a:endParaRPr b="0" i="0" sz="3800" u="none" cap="none" strike="noStrike">
              <a:solidFill>
                <a:srgbClr val="666666"/>
              </a:solidFill>
              <a:latin typeface="Nunito"/>
              <a:ea typeface="Nunito"/>
              <a:cs typeface="Nunito"/>
              <a:sym typeface="Nunito"/>
            </a:endParaRPr>
          </a:p>
          <a:p>
            <a:pPr indent="-431800" lvl="0" marL="457200" marR="0" rtl="0" algn="l">
              <a:lnSpc>
                <a:spcPct val="115000"/>
              </a:lnSpc>
              <a:spcBef>
                <a:spcPts val="0"/>
              </a:spcBef>
              <a:spcAft>
                <a:spcPts val="0"/>
              </a:spcAft>
              <a:buClr>
                <a:srgbClr val="666666"/>
              </a:buClr>
              <a:buSzPts val="3800"/>
              <a:buFont typeface="Nunito"/>
              <a:buChar char="●"/>
            </a:pPr>
            <a:r>
              <a:rPr lang="en" sz="3800">
                <a:solidFill>
                  <a:srgbClr val="666666"/>
                </a:solidFill>
                <a:latin typeface="Nunito"/>
                <a:ea typeface="Nunito"/>
                <a:cs typeface="Nunito"/>
                <a:sym typeface="Nunito"/>
              </a:rPr>
              <a:t>En el ejemplo del </a:t>
            </a:r>
            <a:r>
              <a:rPr i="1" lang="en" sz="3800">
                <a:solidFill>
                  <a:srgbClr val="666666"/>
                </a:solidFill>
                <a:latin typeface="Nunito"/>
                <a:ea typeface="Nunito"/>
                <a:cs typeface="Nunito"/>
                <a:sym typeface="Nunito"/>
              </a:rPr>
              <a:t>Swiss roll,</a:t>
            </a:r>
            <a:r>
              <a:rPr lang="en" sz="3800">
                <a:solidFill>
                  <a:srgbClr val="666666"/>
                </a:solidFill>
                <a:latin typeface="Nunito"/>
                <a:ea typeface="Nunito"/>
                <a:cs typeface="Nunito"/>
                <a:sym typeface="Nunito"/>
              </a:rPr>
              <a:t> se puede apreciar la diferencia entre proyectar los datos y “desenrollar” la forma subyacente del </a:t>
            </a:r>
            <a:r>
              <a:rPr i="1" lang="en" sz="3800">
                <a:solidFill>
                  <a:srgbClr val="666666"/>
                </a:solidFill>
                <a:latin typeface="Nunito"/>
                <a:ea typeface="Nunito"/>
                <a:cs typeface="Nunito"/>
                <a:sym typeface="Nunito"/>
              </a:rPr>
              <a:t>manifold</a:t>
            </a:r>
            <a:r>
              <a:rPr lang="en" sz="3800">
                <a:solidFill>
                  <a:srgbClr val="666666"/>
                </a:solidFill>
                <a:latin typeface="Nunito"/>
                <a:ea typeface="Nunito"/>
                <a:cs typeface="Nunito"/>
                <a:sym typeface="Nunito"/>
              </a:rPr>
              <a:t>.</a:t>
            </a:r>
            <a:endParaRPr b="0" i="0" sz="3800" u="none" cap="none" strike="noStrike">
              <a:solidFill>
                <a:srgbClr val="666666"/>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d5b0ab7525_0_2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163" name="Google Shape;163;g2d5b0ab7525_0_27"/>
          <p:cNvSpPr txBox="1"/>
          <p:nvPr/>
        </p:nvSpPr>
        <p:spPr>
          <a:xfrm>
            <a:off x="1504350" y="2610475"/>
            <a:ext cx="14161200" cy="82212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115000"/>
              </a:lnSpc>
              <a:spcBef>
                <a:spcPts val="0"/>
              </a:spcBef>
              <a:spcAft>
                <a:spcPts val="0"/>
              </a:spcAft>
              <a:buClr>
                <a:srgbClr val="666666"/>
              </a:buClr>
              <a:buSzPts val="4600"/>
              <a:buFont typeface="Nunito"/>
              <a:buChar char="●"/>
            </a:pPr>
            <a:r>
              <a:rPr lang="en" sz="4600">
                <a:solidFill>
                  <a:srgbClr val="666666"/>
                </a:solidFill>
                <a:latin typeface="Nunito"/>
                <a:ea typeface="Nunito"/>
                <a:cs typeface="Nunito"/>
                <a:sym typeface="Nunito"/>
              </a:rPr>
              <a:t>Pensemos en MNIST: las imágenes de dígitos manuscritos comparten muchas similitudes como líneas conectadas, bordes blancos y números centrados.</a:t>
            </a:r>
            <a:endParaRPr sz="4600">
              <a:solidFill>
                <a:srgbClr val="666666"/>
              </a:solidFill>
              <a:latin typeface="Nunito"/>
              <a:ea typeface="Nunito"/>
              <a:cs typeface="Nunito"/>
              <a:sym typeface="Nunito"/>
            </a:endParaRPr>
          </a:p>
          <a:p>
            <a:pPr indent="-482600" lvl="0" marL="457200" marR="0" rtl="0" algn="l">
              <a:lnSpc>
                <a:spcPct val="115000"/>
              </a:lnSpc>
              <a:spcBef>
                <a:spcPts val="0"/>
              </a:spcBef>
              <a:spcAft>
                <a:spcPts val="0"/>
              </a:spcAft>
              <a:buClr>
                <a:srgbClr val="666666"/>
              </a:buClr>
              <a:buSzPts val="4600"/>
              <a:buFont typeface="Nunito"/>
              <a:buChar char="●"/>
            </a:pPr>
            <a:r>
              <a:rPr lang="en" sz="4600">
                <a:solidFill>
                  <a:srgbClr val="666666"/>
                </a:solidFill>
                <a:latin typeface="Nunito"/>
                <a:ea typeface="Nunito"/>
                <a:cs typeface="Nunito"/>
                <a:sym typeface="Nunito"/>
              </a:rPr>
              <a:t>Si generáramos imágenes al azar, sólo una fracción ínfima se parecería a un dígito real.</a:t>
            </a:r>
            <a:endParaRPr sz="4600">
              <a:solidFill>
                <a:srgbClr val="666666"/>
              </a:solidFill>
              <a:latin typeface="Nunito"/>
              <a:ea typeface="Nunito"/>
              <a:cs typeface="Nunito"/>
              <a:sym typeface="Nunito"/>
            </a:endParaRPr>
          </a:p>
          <a:p>
            <a:pPr indent="-482600" lvl="0" marL="457200" marR="0" rtl="0" algn="l">
              <a:lnSpc>
                <a:spcPct val="115000"/>
              </a:lnSpc>
              <a:spcBef>
                <a:spcPts val="0"/>
              </a:spcBef>
              <a:spcAft>
                <a:spcPts val="0"/>
              </a:spcAft>
              <a:buClr>
                <a:srgbClr val="666666"/>
              </a:buClr>
              <a:buSzPts val="4600"/>
              <a:buFont typeface="Nunito"/>
              <a:buChar char="●"/>
            </a:pPr>
            <a:r>
              <a:rPr lang="en" sz="4600">
                <a:solidFill>
                  <a:srgbClr val="666666"/>
                </a:solidFill>
                <a:latin typeface="Nunito"/>
                <a:ea typeface="Nunito"/>
                <a:cs typeface="Nunito"/>
                <a:sym typeface="Nunito"/>
              </a:rPr>
              <a:t>En otras palabras, las imágenes posibles de dígitos ocupan una región muy pequeña del espacio total, lo que equivale a decir que están concentradas en una variedad de menor dimensión.</a:t>
            </a:r>
            <a:endParaRPr sz="4600">
              <a:solidFill>
                <a:srgbClr val="666666"/>
              </a:solidFill>
              <a:latin typeface="Nunito"/>
              <a:ea typeface="Nunito"/>
              <a:cs typeface="Nunito"/>
              <a:sym typeface="Nunito"/>
            </a:endParaRPr>
          </a:p>
        </p:txBody>
      </p:sp>
      <p:pic>
        <p:nvPicPr>
          <p:cNvPr id="164" name="Google Shape;164;g2d5b0ab7525_0_27"/>
          <p:cNvPicPr preferRelativeResize="0"/>
          <p:nvPr/>
        </p:nvPicPr>
        <p:blipFill rotWithShape="1">
          <a:blip r:embed="rId3">
            <a:alphaModFix/>
          </a:blip>
          <a:srcRect b="0" l="0" r="51872" t="0"/>
          <a:stretch/>
        </p:blipFill>
        <p:spPr>
          <a:xfrm>
            <a:off x="16075831" y="4142200"/>
            <a:ext cx="6412851" cy="6428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d5b0ab7525_0_49"/>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Preservando la varianza al proyectar</a:t>
            </a:r>
            <a:endParaRPr/>
          </a:p>
        </p:txBody>
      </p:sp>
      <p:sp>
        <p:nvSpPr>
          <p:cNvPr id="170" name="Google Shape;170;g2d5b0ab7525_0_49"/>
          <p:cNvSpPr txBox="1"/>
          <p:nvPr>
            <p:ph idx="1" type="body"/>
          </p:nvPr>
        </p:nvSpPr>
        <p:spPr>
          <a:xfrm>
            <a:off x="1328100" y="2126000"/>
            <a:ext cx="10728600" cy="10572300"/>
          </a:xfrm>
          <a:prstGeom prst="rect">
            <a:avLst/>
          </a:prstGeom>
          <a:noFill/>
          <a:ln>
            <a:noFill/>
          </a:ln>
        </p:spPr>
        <p:txBody>
          <a:bodyPr anchorCtr="0" anchor="t" bIns="243825" lIns="243825" spcFirstLastPara="1" rIns="243825" wrap="square" tIns="243825">
            <a:normAutofit fontScale="85000"/>
          </a:bodyPr>
          <a:lstStyle/>
          <a:p>
            <a:pPr indent="-417194" lvl="0" marL="457200" rtl="0" algn="l">
              <a:lnSpc>
                <a:spcPct val="115000"/>
              </a:lnSpc>
              <a:spcBef>
                <a:spcPts val="0"/>
              </a:spcBef>
              <a:spcAft>
                <a:spcPts val="0"/>
              </a:spcAft>
              <a:buSzPct val="100000"/>
              <a:buChar char="●"/>
            </a:pPr>
            <a:r>
              <a:rPr lang="en"/>
              <a:t>Antes de poder proyectar el conjunto de entrenamiento en un hiperplano de dimensiones inferiores, primero hay que elegir el adecuado. </a:t>
            </a:r>
            <a:endParaRPr/>
          </a:p>
          <a:p>
            <a:pPr indent="-417194" lvl="0" marL="457200" rtl="0" algn="l">
              <a:lnSpc>
                <a:spcPct val="115000"/>
              </a:lnSpc>
              <a:spcBef>
                <a:spcPts val="0"/>
              </a:spcBef>
              <a:spcAft>
                <a:spcPts val="0"/>
              </a:spcAft>
              <a:buSzPct val="100000"/>
              <a:buChar char="●"/>
            </a:pPr>
            <a:r>
              <a:rPr lang="en"/>
              <a:t>Las diferentes proyecciones conservan diferentes porcentajes de la varianza (en el ejemplo: máxima, media y baja) </a:t>
            </a:r>
            <a:endParaRPr/>
          </a:p>
          <a:p>
            <a:pPr indent="-417194" lvl="0" marL="457200" rtl="0" algn="l">
              <a:lnSpc>
                <a:spcPct val="115000"/>
              </a:lnSpc>
              <a:spcBef>
                <a:spcPts val="0"/>
              </a:spcBef>
              <a:spcAft>
                <a:spcPts val="0"/>
              </a:spcAft>
              <a:buSzPct val="100000"/>
              <a:buChar char="●"/>
            </a:pPr>
            <a:r>
              <a:rPr lang="en"/>
              <a:t>Parece razonable seleccionar el eje que conserva la máxima cantidad de varianza, ya que lo más probable es que pierda menos información que las demás proyecciones. </a:t>
            </a:r>
            <a:endParaRPr/>
          </a:p>
          <a:p>
            <a:pPr indent="-417194" lvl="0" marL="457200" rtl="0" algn="l">
              <a:lnSpc>
                <a:spcPct val="115000"/>
              </a:lnSpc>
              <a:spcBef>
                <a:spcPts val="0"/>
              </a:spcBef>
              <a:spcAft>
                <a:spcPts val="0"/>
              </a:spcAft>
              <a:buSzPct val="100000"/>
              <a:buChar char="●"/>
            </a:pPr>
            <a:r>
              <a:rPr lang="en"/>
              <a:t>Otra forma de justificar esta elección es que </a:t>
            </a:r>
            <a:r>
              <a:rPr b="1" lang="en"/>
              <a:t>se trata del eje que minimiza la distancia cuadrática media entre el conjunto de datos original y su proyección sobre ese eje</a:t>
            </a:r>
            <a:r>
              <a:rPr lang="en"/>
              <a:t>. Esta es la sencilla idea que subyace a PCA.</a:t>
            </a:r>
            <a:endParaRPr/>
          </a:p>
        </p:txBody>
      </p:sp>
      <p:pic>
        <p:nvPicPr>
          <p:cNvPr id="171" name="Google Shape;171;g2d5b0ab7525_0_49"/>
          <p:cNvPicPr preferRelativeResize="0"/>
          <p:nvPr/>
        </p:nvPicPr>
        <p:blipFill rotWithShape="1">
          <a:blip r:embed="rId3">
            <a:alphaModFix/>
          </a:blip>
          <a:srcRect b="0" l="0" r="0" t="0"/>
          <a:stretch/>
        </p:blipFill>
        <p:spPr>
          <a:xfrm>
            <a:off x="12056700" y="3490800"/>
            <a:ext cx="10950275" cy="5291900"/>
          </a:xfrm>
          <a:prstGeom prst="rect">
            <a:avLst/>
          </a:prstGeom>
          <a:noFill/>
          <a:ln>
            <a:noFill/>
          </a:ln>
        </p:spPr>
      </p:pic>
      <p:sp>
        <p:nvSpPr>
          <p:cNvPr id="172" name="Google Shape;172;g2d5b0ab7525_0_49"/>
          <p:cNvSpPr txBox="1"/>
          <p:nvPr/>
        </p:nvSpPr>
        <p:spPr>
          <a:xfrm>
            <a:off x="19495475" y="9061500"/>
            <a:ext cx="400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del Gerón</a:t>
            </a:r>
            <a:endParaRPr b="0" i="0" sz="2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d4a6451fa9_0_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Análisis de Componentes Principales (PCA)</a:t>
            </a:r>
            <a:endParaRPr/>
          </a:p>
        </p:txBody>
      </p:sp>
      <p:sp>
        <p:nvSpPr>
          <p:cNvPr id="178" name="Google Shape;178;g2d4a6451fa9_0_7"/>
          <p:cNvSpPr txBox="1"/>
          <p:nvPr>
            <p:ph idx="1" type="body"/>
          </p:nvPr>
        </p:nvSpPr>
        <p:spPr>
          <a:xfrm>
            <a:off x="1328099" y="2126000"/>
            <a:ext cx="10728600" cy="9399900"/>
          </a:xfrm>
          <a:prstGeom prst="rect">
            <a:avLst/>
          </a:prstGeom>
          <a:noFill/>
          <a:ln>
            <a:noFill/>
          </a:ln>
        </p:spPr>
        <p:txBody>
          <a:bodyPr anchorCtr="0" anchor="t" bIns="243825" lIns="243825" spcFirstLastPara="1" rIns="243825" wrap="square" tIns="243825">
            <a:normAutofit lnSpcReduction="20000"/>
          </a:bodyPr>
          <a:lstStyle/>
          <a:p>
            <a:pPr indent="-457200" lvl="0" marL="457200" rtl="0" algn="l">
              <a:lnSpc>
                <a:spcPct val="115000"/>
              </a:lnSpc>
              <a:spcBef>
                <a:spcPts val="0"/>
              </a:spcBef>
              <a:spcAft>
                <a:spcPts val="0"/>
              </a:spcAft>
              <a:buSzPts val="4200"/>
              <a:buChar char="●"/>
            </a:pPr>
            <a:r>
              <a:rPr lang="en"/>
              <a:t>PCA identifica el eje que representa la mayor cantidad de varianza en el conjunto de entrenamiento (la línea continua). </a:t>
            </a:r>
            <a:endParaRPr/>
          </a:p>
          <a:p>
            <a:pPr indent="-457200" lvl="0" marL="457200" rtl="0" algn="l">
              <a:lnSpc>
                <a:spcPct val="115000"/>
              </a:lnSpc>
              <a:spcBef>
                <a:spcPts val="0"/>
              </a:spcBef>
              <a:spcAft>
                <a:spcPts val="0"/>
              </a:spcAft>
              <a:buSzPts val="4200"/>
              <a:buChar char="●"/>
            </a:pPr>
            <a:r>
              <a:rPr lang="en"/>
              <a:t>También encuentra un segundo eje, </a:t>
            </a:r>
            <a:r>
              <a:rPr b="1" lang="en"/>
              <a:t>ortogonal al primero</a:t>
            </a:r>
            <a:r>
              <a:rPr lang="en"/>
              <a:t>, que representa la mayor parte de la varianza restante (en este ejemplo 2D no hay más opciones que la línea punteada).</a:t>
            </a:r>
            <a:endParaRPr/>
          </a:p>
          <a:p>
            <a:pPr indent="-457200" lvl="0" marL="457200" rtl="0" algn="l">
              <a:lnSpc>
                <a:spcPct val="115000"/>
              </a:lnSpc>
              <a:spcBef>
                <a:spcPts val="0"/>
              </a:spcBef>
              <a:spcAft>
                <a:spcPts val="0"/>
              </a:spcAft>
              <a:buSzPts val="4200"/>
              <a:buChar char="●"/>
            </a:pPr>
            <a:r>
              <a:rPr lang="en"/>
              <a:t>Si hay más dimensiones, PCA también encontrará un tercer eje, ortogonal a los dos ejes anteriores, y un cuarto, un quinto, y así sucesivamente. Tantos ejes como dimensiones tengan los datos.</a:t>
            </a:r>
            <a:endParaRPr/>
          </a:p>
        </p:txBody>
      </p:sp>
      <p:pic>
        <p:nvPicPr>
          <p:cNvPr id="179" name="Google Shape;179;g2d4a6451fa9_0_7"/>
          <p:cNvPicPr preferRelativeResize="0"/>
          <p:nvPr/>
        </p:nvPicPr>
        <p:blipFill rotWithShape="1">
          <a:blip r:embed="rId3">
            <a:alphaModFix/>
          </a:blip>
          <a:srcRect b="0" l="0" r="0" t="0"/>
          <a:stretch/>
        </p:blipFill>
        <p:spPr>
          <a:xfrm>
            <a:off x="12056700" y="3490800"/>
            <a:ext cx="10950275" cy="5291900"/>
          </a:xfrm>
          <a:prstGeom prst="rect">
            <a:avLst/>
          </a:prstGeom>
          <a:noFill/>
          <a:ln>
            <a:noFill/>
          </a:ln>
        </p:spPr>
      </p:pic>
      <p:sp>
        <p:nvSpPr>
          <p:cNvPr id="180" name="Google Shape;180;g2d4a6451fa9_0_7"/>
          <p:cNvSpPr txBox="1"/>
          <p:nvPr/>
        </p:nvSpPr>
        <p:spPr>
          <a:xfrm>
            <a:off x="19495475" y="9061500"/>
            <a:ext cx="400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del Gerón</a:t>
            </a:r>
            <a:endParaRPr b="0" i="0" sz="200" u="none" cap="none" strike="noStrike">
              <a:solidFill>
                <a:srgbClr val="000000"/>
              </a:solidFill>
              <a:latin typeface="Arial"/>
              <a:ea typeface="Arial"/>
              <a:cs typeface="Arial"/>
              <a:sym typeface="Arial"/>
            </a:endParaRPr>
          </a:p>
        </p:txBody>
      </p:sp>
      <p:sp>
        <p:nvSpPr>
          <p:cNvPr id="181" name="Google Shape;181;g2d4a6451fa9_0_7"/>
          <p:cNvSpPr txBox="1"/>
          <p:nvPr/>
        </p:nvSpPr>
        <p:spPr>
          <a:xfrm>
            <a:off x="1482925" y="11415275"/>
            <a:ext cx="57510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300"/>
              <a:buFont typeface="Arial"/>
              <a:buNone/>
            </a:pPr>
            <a:r>
              <a:rPr b="0" i="0" lang="en" sz="2300" u="sng" cap="none" strike="noStrike">
                <a:solidFill>
                  <a:schemeClr val="hlink"/>
                </a:solidFill>
                <a:highlight>
                  <a:srgbClr val="FFFFFF"/>
                </a:highlight>
                <a:latin typeface="Roboto"/>
                <a:ea typeface="Roboto"/>
                <a:cs typeface="Roboto"/>
                <a:sym typeface="Roboto"/>
                <a:hlinkClick r:id="rId4"/>
              </a:rPr>
              <a:t>LINK: StatQuest: PCA - Practical Tips</a:t>
            </a:r>
            <a:endParaRPr b="0" i="0" sz="22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g2d4a6451fa9_0_0"/>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Aprendizaje no supervisado</a:t>
            </a:r>
            <a:endParaRPr/>
          </a:p>
        </p:txBody>
      </p:sp>
      <p:sp>
        <p:nvSpPr>
          <p:cNvPr id="59" name="Google Shape;59;g2d4a6451fa9_0_0"/>
          <p:cNvSpPr txBox="1"/>
          <p:nvPr>
            <p:ph idx="1" type="body"/>
          </p:nvPr>
        </p:nvSpPr>
        <p:spPr>
          <a:xfrm>
            <a:off x="1328099" y="2126000"/>
            <a:ext cx="22221300" cy="94641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Aunque la mayoría de las aplicaciones actuales del aprendizaje automático se basan en el aprendizaje supervisado, la mayoría de los datos disponibles (y más en esta área) son datos </a:t>
            </a:r>
            <a:r>
              <a:rPr b="1" lang="en"/>
              <a:t>no etiquetados</a:t>
            </a:r>
            <a:r>
              <a:rPr lang="en"/>
              <a:t>.</a:t>
            </a:r>
            <a:endParaRPr/>
          </a:p>
          <a:p>
            <a:pPr indent="-457200" lvl="0" marL="457200" rtl="0" algn="l">
              <a:lnSpc>
                <a:spcPct val="115000"/>
              </a:lnSpc>
              <a:spcBef>
                <a:spcPts val="0"/>
              </a:spcBef>
              <a:spcAft>
                <a:spcPts val="0"/>
              </a:spcAft>
              <a:buSzPts val="4200"/>
              <a:buChar char="●"/>
            </a:pPr>
            <a:r>
              <a:rPr lang="en"/>
              <a:t>La tarea de etiquetar datos es costosa, compleja, y a menudo demanda mucho más tiempo y esfuerzo que el dedicado a probar algoritmos de aprendizaje automático y desarrollar una solución.</a:t>
            </a:r>
            <a:endParaRPr/>
          </a:p>
          <a:p>
            <a:pPr indent="-457200" lvl="0" marL="457200" rtl="0" algn="l">
              <a:lnSpc>
                <a:spcPct val="115000"/>
              </a:lnSpc>
              <a:spcBef>
                <a:spcPts val="0"/>
              </a:spcBef>
              <a:spcAft>
                <a:spcPts val="0"/>
              </a:spcAft>
              <a:buSzPts val="4200"/>
              <a:buChar char="●"/>
            </a:pPr>
            <a:r>
              <a:rPr lang="en"/>
              <a:t>A esto se suma que, en términos generales, mientras más complejo sea el problema que deseamos abordar mayor será la cantidad de datos necesarios. La demanda de datos incrementa tanto con la complejidad del problema como con la sofisticación de los métodos utilizados.</a:t>
            </a:r>
            <a:endParaRPr/>
          </a:p>
          <a:p>
            <a:pPr indent="-457200" lvl="0" marL="457200" rtl="0" algn="l">
              <a:lnSpc>
                <a:spcPct val="115000"/>
              </a:lnSpc>
              <a:spcBef>
                <a:spcPts val="0"/>
              </a:spcBef>
              <a:spcAft>
                <a:spcPts val="0"/>
              </a:spcAft>
              <a:buSzPts val="4200"/>
              <a:buChar char="●"/>
            </a:pPr>
            <a:r>
              <a:rPr lang="en"/>
              <a:t>Acá es donde entra el </a:t>
            </a:r>
            <a:r>
              <a:rPr b="1" lang="en"/>
              <a:t>aprendizaje no supervisado.</a:t>
            </a:r>
            <a:endParaRPr b="1"/>
          </a:p>
          <a:p>
            <a:pPr indent="0" lvl="0" marL="0" rtl="0" algn="l">
              <a:lnSpc>
                <a:spcPct val="115000"/>
              </a:lnSpc>
              <a:spcBef>
                <a:spcPts val="0"/>
              </a:spcBef>
              <a:spcAft>
                <a:spcPts val="0"/>
              </a:spcAft>
              <a:buSzPts val="42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d5b0ab7525_0_61"/>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Análisis de Componentes Principales (PCA)</a:t>
            </a:r>
            <a:endParaRPr/>
          </a:p>
        </p:txBody>
      </p:sp>
      <p:sp>
        <p:nvSpPr>
          <p:cNvPr id="187" name="Google Shape;187;g2d5b0ab7525_0_61"/>
          <p:cNvSpPr txBox="1"/>
          <p:nvPr>
            <p:ph idx="1" type="body"/>
          </p:nvPr>
        </p:nvSpPr>
        <p:spPr>
          <a:xfrm>
            <a:off x="1328099" y="2126000"/>
            <a:ext cx="10728600" cy="93999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El </a:t>
            </a:r>
            <a:r>
              <a:rPr i="1" lang="en"/>
              <a:t>i</a:t>
            </a:r>
            <a:r>
              <a:rPr lang="en"/>
              <a:t>-ésimo eje se llama el </a:t>
            </a:r>
            <a:r>
              <a:rPr i="1" lang="en"/>
              <a:t>i</a:t>
            </a:r>
            <a:r>
              <a:rPr lang="en"/>
              <a:t>-ésimo componente principal (CP) de los datos.</a:t>
            </a:r>
            <a:endParaRPr/>
          </a:p>
          <a:p>
            <a:pPr indent="-457200" lvl="0" marL="457200" rtl="0" algn="l">
              <a:lnSpc>
                <a:spcPct val="115000"/>
              </a:lnSpc>
              <a:spcBef>
                <a:spcPts val="0"/>
              </a:spcBef>
              <a:spcAft>
                <a:spcPts val="0"/>
              </a:spcAft>
              <a:buSzPts val="4200"/>
              <a:buChar char="●"/>
            </a:pPr>
            <a:r>
              <a:rPr lang="en"/>
              <a:t>En el ejemplo de la derecha el primer CP es el eje sobre el que se encuentra c1, el segundo es c2.</a:t>
            </a:r>
            <a:endParaRPr/>
          </a:p>
          <a:p>
            <a:pPr indent="-457200" lvl="0" marL="457200" rtl="0" algn="l">
              <a:lnSpc>
                <a:spcPct val="115000"/>
              </a:lnSpc>
              <a:spcBef>
                <a:spcPts val="0"/>
              </a:spcBef>
              <a:spcAft>
                <a:spcPts val="0"/>
              </a:spcAft>
              <a:buSzPts val="4200"/>
              <a:buChar char="●"/>
            </a:pPr>
            <a:r>
              <a:rPr lang="en"/>
              <a:t>En la figura de abajo, los dos primeros están en el plano y el tercero al eje ortogonal.</a:t>
            </a:r>
            <a:endParaRPr/>
          </a:p>
        </p:txBody>
      </p:sp>
      <p:sp>
        <p:nvSpPr>
          <p:cNvPr id="188" name="Google Shape;188;g2d5b0ab7525_0_61"/>
          <p:cNvSpPr txBox="1"/>
          <p:nvPr/>
        </p:nvSpPr>
        <p:spPr>
          <a:xfrm>
            <a:off x="19495475" y="11804700"/>
            <a:ext cx="400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del Gerón</a:t>
            </a:r>
            <a:endParaRPr b="0" i="0" sz="200" u="none" cap="none" strike="noStrike">
              <a:solidFill>
                <a:srgbClr val="000000"/>
              </a:solidFill>
              <a:latin typeface="Arial"/>
              <a:ea typeface="Arial"/>
              <a:cs typeface="Arial"/>
              <a:sym typeface="Arial"/>
            </a:endParaRPr>
          </a:p>
        </p:txBody>
      </p:sp>
      <p:pic>
        <p:nvPicPr>
          <p:cNvPr id="189" name="Google Shape;189;g2d5b0ab7525_0_61"/>
          <p:cNvPicPr preferRelativeResize="0"/>
          <p:nvPr/>
        </p:nvPicPr>
        <p:blipFill rotWithShape="1">
          <a:blip r:embed="rId3">
            <a:alphaModFix/>
          </a:blip>
          <a:srcRect b="0" l="0" r="0" t="0"/>
          <a:stretch/>
        </p:blipFill>
        <p:spPr>
          <a:xfrm>
            <a:off x="1133700" y="8514625"/>
            <a:ext cx="4707700" cy="4014325"/>
          </a:xfrm>
          <a:prstGeom prst="rect">
            <a:avLst/>
          </a:prstGeom>
          <a:noFill/>
          <a:ln>
            <a:noFill/>
          </a:ln>
        </p:spPr>
      </p:pic>
      <p:pic>
        <p:nvPicPr>
          <p:cNvPr id="190" name="Google Shape;190;g2d5b0ab7525_0_61"/>
          <p:cNvPicPr preferRelativeResize="0"/>
          <p:nvPr/>
        </p:nvPicPr>
        <p:blipFill rotWithShape="1">
          <a:blip r:embed="rId4">
            <a:alphaModFix/>
          </a:blip>
          <a:srcRect b="0" l="0" r="0" t="0"/>
          <a:stretch/>
        </p:blipFill>
        <p:spPr>
          <a:xfrm>
            <a:off x="6324600" y="8782700"/>
            <a:ext cx="6572059" cy="4014325"/>
          </a:xfrm>
          <a:prstGeom prst="rect">
            <a:avLst/>
          </a:prstGeom>
          <a:noFill/>
          <a:ln>
            <a:noFill/>
          </a:ln>
        </p:spPr>
      </p:pic>
      <p:pic>
        <p:nvPicPr>
          <p:cNvPr id="191" name="Google Shape;191;g2d5b0ab7525_0_61"/>
          <p:cNvPicPr preferRelativeResize="0"/>
          <p:nvPr/>
        </p:nvPicPr>
        <p:blipFill rotWithShape="1">
          <a:blip r:embed="rId5">
            <a:alphaModFix/>
          </a:blip>
          <a:srcRect b="0" l="0" r="0" t="0"/>
          <a:stretch/>
        </p:blipFill>
        <p:spPr>
          <a:xfrm>
            <a:off x="12056700" y="3490800"/>
            <a:ext cx="10950275" cy="5291900"/>
          </a:xfrm>
          <a:prstGeom prst="rect">
            <a:avLst/>
          </a:prstGeom>
          <a:noFill/>
          <a:ln>
            <a:noFill/>
          </a:ln>
        </p:spPr>
      </p:pic>
      <p:sp>
        <p:nvSpPr>
          <p:cNvPr id="192" name="Google Shape;192;g2d5b0ab7525_0_61"/>
          <p:cNvSpPr txBox="1"/>
          <p:nvPr/>
        </p:nvSpPr>
        <p:spPr>
          <a:xfrm>
            <a:off x="13699175" y="9134650"/>
            <a:ext cx="9802800" cy="23181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0"/>
              </a:spcBef>
              <a:spcAft>
                <a:spcPts val="0"/>
              </a:spcAft>
              <a:buClr>
                <a:srgbClr val="666666"/>
              </a:buClr>
              <a:buSzPts val="4200"/>
              <a:buFont typeface="Nunito"/>
              <a:buChar char="●"/>
            </a:pPr>
            <a:r>
              <a:rPr b="0" i="0" lang="en" sz="4200" u="none" cap="none" strike="noStrike">
                <a:solidFill>
                  <a:srgbClr val="666666"/>
                </a:solidFill>
                <a:latin typeface="Nunito"/>
                <a:ea typeface="Nunito"/>
                <a:cs typeface="Nunito"/>
                <a:sym typeface="Nunito"/>
              </a:rPr>
              <a:t>Luego de la proyección el primer CP corresponde al eje Z</a:t>
            </a:r>
            <a:r>
              <a:rPr b="0" i="0" lang="en" sz="3100" u="none" cap="none" strike="noStrike">
                <a:solidFill>
                  <a:srgbClr val="666666"/>
                </a:solidFill>
                <a:latin typeface="Nunito"/>
                <a:ea typeface="Nunito"/>
                <a:cs typeface="Nunito"/>
                <a:sym typeface="Nunito"/>
              </a:rPr>
              <a:t>1</a:t>
            </a:r>
            <a:r>
              <a:rPr b="0" i="0" lang="en" sz="4200" u="none" cap="none" strike="noStrike">
                <a:solidFill>
                  <a:srgbClr val="666666"/>
                </a:solidFill>
                <a:latin typeface="Nunito"/>
                <a:ea typeface="Nunito"/>
                <a:cs typeface="Nunito"/>
                <a:sym typeface="Nunito"/>
              </a:rPr>
              <a:t> y el segundo a Z</a:t>
            </a:r>
            <a:r>
              <a:rPr b="0" i="0" lang="en" sz="3100" u="none" cap="none" strike="noStrike">
                <a:solidFill>
                  <a:srgbClr val="666666"/>
                </a:solidFill>
                <a:latin typeface="Nunito"/>
                <a:ea typeface="Nunito"/>
                <a:cs typeface="Nunito"/>
                <a:sym typeface="Nunito"/>
              </a:rPr>
              <a:t>2.</a:t>
            </a:r>
            <a:endParaRPr b="0" i="0" sz="31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d5b0ab7525_0_9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i="1" lang="en"/>
              <a:t>Explained Variance Ratio</a:t>
            </a:r>
            <a:endParaRPr i="1"/>
          </a:p>
        </p:txBody>
      </p:sp>
      <p:sp>
        <p:nvSpPr>
          <p:cNvPr id="198" name="Google Shape;198;g2d5b0ab7525_0_95"/>
          <p:cNvSpPr txBox="1"/>
          <p:nvPr>
            <p:ph idx="1" type="body"/>
          </p:nvPr>
        </p:nvSpPr>
        <p:spPr>
          <a:xfrm>
            <a:off x="1328100" y="2126000"/>
            <a:ext cx="13449900" cy="97758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Una información útil de este proceso es el </a:t>
            </a:r>
            <a:r>
              <a:rPr i="1" lang="en"/>
              <a:t>explained variance ratio.</a:t>
            </a:r>
            <a:endParaRPr i="1"/>
          </a:p>
          <a:p>
            <a:pPr indent="-457200" lvl="0" marL="457200" rtl="0" algn="l">
              <a:lnSpc>
                <a:spcPct val="115000"/>
              </a:lnSpc>
              <a:spcBef>
                <a:spcPts val="0"/>
              </a:spcBef>
              <a:spcAft>
                <a:spcPts val="0"/>
              </a:spcAft>
              <a:buSzPts val="4200"/>
              <a:buChar char="●"/>
            </a:pPr>
            <a:r>
              <a:rPr lang="en"/>
              <a:t>Este ratio indica la proporción de la varianza del conjunto de datos que se encuentra en cada componente principal.</a:t>
            </a:r>
            <a:endParaRPr/>
          </a:p>
          <a:p>
            <a:pPr indent="-457200" lvl="0" marL="457200" rtl="0" algn="l">
              <a:lnSpc>
                <a:spcPct val="115000"/>
              </a:lnSpc>
              <a:spcBef>
                <a:spcPts val="0"/>
              </a:spcBef>
              <a:spcAft>
                <a:spcPts val="0"/>
              </a:spcAft>
              <a:buSzPts val="4200"/>
              <a:buChar char="●"/>
            </a:pPr>
            <a:r>
              <a:rPr lang="en"/>
              <a:t>En scikit-learn está accesible a traves de la variable </a:t>
            </a:r>
            <a:r>
              <a:rPr lang="en">
                <a:latin typeface="Consolas"/>
                <a:ea typeface="Consolas"/>
                <a:cs typeface="Consolas"/>
                <a:sym typeface="Consolas"/>
              </a:rPr>
              <a:t>explained_variance_ratio_. </a:t>
            </a:r>
            <a:endParaRPr/>
          </a:p>
          <a:p>
            <a:pPr indent="-457200" lvl="0" marL="457200" rtl="0" algn="l">
              <a:lnSpc>
                <a:spcPct val="115000"/>
              </a:lnSpc>
              <a:spcBef>
                <a:spcPts val="0"/>
              </a:spcBef>
              <a:spcAft>
                <a:spcPts val="0"/>
              </a:spcAft>
              <a:buSzPts val="4200"/>
              <a:buChar char="●"/>
            </a:pPr>
            <a:r>
              <a:rPr lang="en"/>
              <a:t>En el ejemplo, alrededor del 76% de la varianza de los datos están en la primera CP y un 15% en la segunda, dejando un 9% para la tercera, por lo que es razonable pensar que contiene muy poca información.</a:t>
            </a:r>
            <a:endParaRPr/>
          </a:p>
        </p:txBody>
      </p:sp>
      <p:pic>
        <p:nvPicPr>
          <p:cNvPr id="199" name="Google Shape;199;g2d5b0ab7525_0_95"/>
          <p:cNvPicPr preferRelativeResize="0"/>
          <p:nvPr/>
        </p:nvPicPr>
        <p:blipFill rotWithShape="1">
          <a:blip r:embed="rId3">
            <a:alphaModFix/>
          </a:blip>
          <a:srcRect b="0" l="0" r="0" t="0"/>
          <a:stretch/>
        </p:blipFill>
        <p:spPr>
          <a:xfrm>
            <a:off x="15874500" y="8508000"/>
            <a:ext cx="5894375" cy="1254625"/>
          </a:xfrm>
          <a:prstGeom prst="rect">
            <a:avLst/>
          </a:prstGeom>
          <a:noFill/>
          <a:ln>
            <a:noFill/>
          </a:ln>
        </p:spPr>
      </p:pic>
      <p:pic>
        <p:nvPicPr>
          <p:cNvPr id="200" name="Google Shape;200;g2d5b0ab7525_0_95"/>
          <p:cNvPicPr preferRelativeResize="0"/>
          <p:nvPr/>
        </p:nvPicPr>
        <p:blipFill rotWithShape="1">
          <a:blip r:embed="rId4">
            <a:alphaModFix/>
          </a:blip>
          <a:srcRect b="0" l="0" r="0" t="0"/>
          <a:stretch/>
        </p:blipFill>
        <p:spPr>
          <a:xfrm>
            <a:off x="14756813" y="3515050"/>
            <a:ext cx="7607957" cy="4647075"/>
          </a:xfrm>
          <a:prstGeom prst="rect">
            <a:avLst/>
          </a:prstGeom>
          <a:noFill/>
          <a:ln>
            <a:noFill/>
          </a:ln>
        </p:spPr>
      </p:pic>
      <p:sp>
        <p:nvSpPr>
          <p:cNvPr id="201" name="Google Shape;201;g2d5b0ab7525_0_95"/>
          <p:cNvSpPr txBox="1"/>
          <p:nvPr/>
        </p:nvSpPr>
        <p:spPr>
          <a:xfrm>
            <a:off x="19495475" y="11804700"/>
            <a:ext cx="400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del Gerón</a:t>
            </a:r>
            <a:endParaRPr b="0" i="0" sz="2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d5b0ab7525_0_7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Elegir la cantidad de dimensiones</a:t>
            </a:r>
            <a:endParaRPr>
              <a:solidFill>
                <a:schemeClr val="dk1"/>
              </a:solidFill>
            </a:endParaRPr>
          </a:p>
        </p:txBody>
      </p:sp>
      <p:sp>
        <p:nvSpPr>
          <p:cNvPr id="207" name="Google Shape;207;g2d5b0ab7525_0_75"/>
          <p:cNvSpPr txBox="1"/>
          <p:nvPr>
            <p:ph idx="1" type="body"/>
          </p:nvPr>
        </p:nvSpPr>
        <p:spPr>
          <a:xfrm>
            <a:off x="1328100" y="2126000"/>
            <a:ext cx="13543200" cy="10550400"/>
          </a:xfrm>
          <a:prstGeom prst="rect">
            <a:avLst/>
          </a:prstGeom>
          <a:noFill/>
          <a:ln>
            <a:noFill/>
          </a:ln>
        </p:spPr>
        <p:txBody>
          <a:bodyPr anchorCtr="0" anchor="t" bIns="243825" lIns="243825" spcFirstLastPara="1" rIns="243825" wrap="square" tIns="243825">
            <a:normAutofit lnSpcReduction="20000"/>
          </a:bodyPr>
          <a:lstStyle/>
          <a:p>
            <a:pPr indent="-457200" lvl="0" marL="457200" rtl="0" algn="l">
              <a:lnSpc>
                <a:spcPct val="115000"/>
              </a:lnSpc>
              <a:spcBef>
                <a:spcPts val="0"/>
              </a:spcBef>
              <a:spcAft>
                <a:spcPts val="0"/>
              </a:spcAft>
              <a:buSzPts val="4200"/>
              <a:buChar char="●"/>
            </a:pPr>
            <a:r>
              <a:rPr lang="en"/>
              <a:t>Si queremos visualizar datos es sencillo, vamos a elegir dos o tres CP.</a:t>
            </a:r>
            <a:endParaRPr/>
          </a:p>
          <a:p>
            <a:pPr indent="-457200" lvl="0" marL="457200" rtl="0" algn="l">
              <a:lnSpc>
                <a:spcPct val="115000"/>
              </a:lnSpc>
              <a:spcBef>
                <a:spcPts val="0"/>
              </a:spcBef>
              <a:spcAft>
                <a:spcPts val="0"/>
              </a:spcAft>
              <a:buSzPts val="4200"/>
              <a:buChar char="●"/>
            </a:pPr>
            <a:r>
              <a:rPr lang="en"/>
              <a:t>Si, en cambio, estamos buscando reducir para poder seguir trabajando con los datos podemos buscar que número de componentes explican una porción suficientemente grande de la varianza (por ejemplo un 95%).</a:t>
            </a:r>
            <a:endParaRPr/>
          </a:p>
          <a:p>
            <a:pPr indent="-457200" lvl="0" marL="457200" rtl="0" algn="l">
              <a:lnSpc>
                <a:spcPct val="115000"/>
              </a:lnSpc>
              <a:spcBef>
                <a:spcPts val="0"/>
              </a:spcBef>
              <a:spcAft>
                <a:spcPts val="0"/>
              </a:spcAft>
              <a:buSzPts val="4200"/>
              <a:buChar char="●"/>
            </a:pPr>
            <a:r>
              <a:rPr lang="en"/>
              <a:t>Otra opción es plotear la varianza explicada en función del número de dimensiones, buscando </a:t>
            </a:r>
            <a:r>
              <a:rPr i="1" lang="en"/>
              <a:t>el “codo” </a:t>
            </a:r>
            <a:r>
              <a:rPr lang="en"/>
              <a:t>en la curva donde la varianza deja de “crecer rápido”.</a:t>
            </a:r>
            <a:endParaRPr/>
          </a:p>
          <a:p>
            <a:pPr indent="-457200" lvl="0" marL="457200" rtl="0" algn="l">
              <a:lnSpc>
                <a:spcPct val="115000"/>
              </a:lnSpc>
              <a:spcBef>
                <a:spcPts val="0"/>
              </a:spcBef>
              <a:spcAft>
                <a:spcPts val="0"/>
              </a:spcAft>
              <a:buSzPts val="4200"/>
              <a:buChar char="●"/>
            </a:pPr>
            <a:r>
              <a:rPr lang="en"/>
              <a:t>Finalmente, también se puede pensar como un hiperparámetro más y probar diferentes combinaciones junto al algoritmo con el que estamos haciendo la clasificación o regresión posterior.</a:t>
            </a:r>
            <a:endParaRPr/>
          </a:p>
        </p:txBody>
      </p:sp>
      <p:sp>
        <p:nvSpPr>
          <p:cNvPr id="208" name="Google Shape;208;g2d5b0ab7525_0_75"/>
          <p:cNvSpPr txBox="1"/>
          <p:nvPr/>
        </p:nvSpPr>
        <p:spPr>
          <a:xfrm>
            <a:off x="19495475" y="11804700"/>
            <a:ext cx="400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del Gerón</a:t>
            </a:r>
            <a:endParaRPr b="0" i="0" sz="200" u="none" cap="none" strike="noStrike">
              <a:solidFill>
                <a:srgbClr val="000000"/>
              </a:solidFill>
              <a:latin typeface="Arial"/>
              <a:ea typeface="Arial"/>
              <a:cs typeface="Arial"/>
              <a:sym typeface="Arial"/>
            </a:endParaRPr>
          </a:p>
        </p:txBody>
      </p:sp>
      <p:pic>
        <p:nvPicPr>
          <p:cNvPr id="209" name="Google Shape;209;g2d5b0ab7525_0_75"/>
          <p:cNvPicPr preferRelativeResize="0"/>
          <p:nvPr/>
        </p:nvPicPr>
        <p:blipFill rotWithShape="1">
          <a:blip r:embed="rId3">
            <a:alphaModFix/>
          </a:blip>
          <a:srcRect b="0" l="0" r="0" t="0"/>
          <a:stretch/>
        </p:blipFill>
        <p:spPr>
          <a:xfrm>
            <a:off x="14871200" y="4304100"/>
            <a:ext cx="7959350" cy="5087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d5b0ab7525_0_108"/>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PCA para compresión</a:t>
            </a:r>
            <a:endParaRPr>
              <a:solidFill>
                <a:schemeClr val="dk1"/>
              </a:solidFill>
            </a:endParaRPr>
          </a:p>
        </p:txBody>
      </p:sp>
      <p:sp>
        <p:nvSpPr>
          <p:cNvPr id="215" name="Google Shape;215;g2d5b0ab7525_0_108"/>
          <p:cNvSpPr txBox="1"/>
          <p:nvPr>
            <p:ph idx="1" type="body"/>
          </p:nvPr>
        </p:nvSpPr>
        <p:spPr>
          <a:xfrm>
            <a:off x="1328100" y="2126000"/>
            <a:ext cx="11834700" cy="10550400"/>
          </a:xfrm>
          <a:prstGeom prst="rect">
            <a:avLst/>
          </a:prstGeom>
          <a:noFill/>
          <a:ln>
            <a:noFill/>
          </a:ln>
        </p:spPr>
        <p:txBody>
          <a:bodyPr anchorCtr="0" anchor="t" bIns="243825" lIns="243825" spcFirstLastPara="1" rIns="243825" wrap="square" tIns="243825">
            <a:normAutofit/>
          </a:bodyPr>
          <a:lstStyle/>
          <a:p>
            <a:pPr indent="-450850" lvl="0" marL="457200" rtl="0" algn="l">
              <a:lnSpc>
                <a:spcPct val="95000"/>
              </a:lnSpc>
              <a:spcBef>
                <a:spcPts val="0"/>
              </a:spcBef>
              <a:spcAft>
                <a:spcPts val="0"/>
              </a:spcAft>
              <a:buSzPts val="4100"/>
              <a:buChar char="●"/>
            </a:pPr>
            <a:r>
              <a:rPr lang="en" sz="4100"/>
              <a:t>Luego de reducir sus dimensiones, el conjunto de entrenamiento ocupa mucho menos.</a:t>
            </a:r>
            <a:endParaRPr sz="4100"/>
          </a:p>
          <a:p>
            <a:pPr indent="-450850" lvl="0" marL="457200" rtl="0" algn="l">
              <a:lnSpc>
                <a:spcPct val="95000"/>
              </a:lnSpc>
              <a:spcBef>
                <a:spcPts val="0"/>
              </a:spcBef>
              <a:spcAft>
                <a:spcPts val="0"/>
              </a:spcAft>
              <a:buSzPts val="4100"/>
              <a:buChar char="●"/>
            </a:pPr>
            <a:r>
              <a:rPr lang="en" sz="4100"/>
              <a:t>Por ejemplo, tras aplicar PCA al conjunto de datos MNIST y conservar el 95% de su varianza, nos quedamos con 154 características, en lugar de las 784 originales.</a:t>
            </a:r>
            <a:endParaRPr sz="4100"/>
          </a:p>
          <a:p>
            <a:pPr indent="-450850" lvl="0" marL="457200" rtl="0" algn="l">
              <a:lnSpc>
                <a:spcPct val="95000"/>
              </a:lnSpc>
              <a:spcBef>
                <a:spcPts val="0"/>
              </a:spcBef>
              <a:spcAft>
                <a:spcPts val="0"/>
              </a:spcAft>
              <a:buSzPts val="4100"/>
              <a:buChar char="●"/>
            </a:pPr>
            <a:r>
              <a:rPr lang="en" sz="4100"/>
              <a:t>Ahora tenemos un 20% del tamaño original habiendo perdido solamente un 5% de su varianza.</a:t>
            </a:r>
            <a:endParaRPr sz="4100"/>
          </a:p>
          <a:p>
            <a:pPr indent="-450850" lvl="0" marL="457200" rtl="0" algn="l">
              <a:lnSpc>
                <a:spcPct val="95000"/>
              </a:lnSpc>
              <a:spcBef>
                <a:spcPts val="0"/>
              </a:spcBef>
              <a:spcAft>
                <a:spcPts val="0"/>
              </a:spcAft>
              <a:buSzPts val="4100"/>
              <a:buChar char="●"/>
            </a:pPr>
            <a:r>
              <a:rPr lang="en" sz="4100"/>
              <a:t>Es posible hacer la transformación inversa al espacio original, obviamente no nos va a dar los datos originales, pero se va a parecer bastante.</a:t>
            </a:r>
            <a:endParaRPr sz="4100"/>
          </a:p>
          <a:p>
            <a:pPr indent="-450850" lvl="0" marL="457200" rtl="0" algn="l">
              <a:lnSpc>
                <a:spcPct val="95000"/>
              </a:lnSpc>
              <a:spcBef>
                <a:spcPts val="0"/>
              </a:spcBef>
              <a:spcAft>
                <a:spcPts val="0"/>
              </a:spcAft>
              <a:buSzPts val="4100"/>
              <a:buChar char="●"/>
            </a:pPr>
            <a:r>
              <a:rPr lang="en" sz="4100"/>
              <a:t>La distancia media al cuadrado entre los datos originales y los datos reconstruidos se denomina </a:t>
            </a:r>
            <a:r>
              <a:rPr b="1" lang="en" sz="4100"/>
              <a:t>error de reconstrucción</a:t>
            </a:r>
            <a:r>
              <a:rPr lang="en" sz="4100"/>
              <a:t>. </a:t>
            </a:r>
            <a:endParaRPr sz="4100"/>
          </a:p>
        </p:txBody>
      </p:sp>
      <p:pic>
        <p:nvPicPr>
          <p:cNvPr id="216" name="Google Shape;216;g2d5b0ab7525_0_108"/>
          <p:cNvPicPr preferRelativeResize="0"/>
          <p:nvPr/>
        </p:nvPicPr>
        <p:blipFill rotWithShape="1">
          <a:blip r:embed="rId3">
            <a:alphaModFix/>
          </a:blip>
          <a:srcRect b="0" l="0" r="0" t="0"/>
          <a:stretch/>
        </p:blipFill>
        <p:spPr>
          <a:xfrm>
            <a:off x="13162800" y="4364525"/>
            <a:ext cx="10181950" cy="5524250"/>
          </a:xfrm>
          <a:prstGeom prst="rect">
            <a:avLst/>
          </a:prstGeom>
          <a:noFill/>
          <a:ln>
            <a:noFill/>
          </a:ln>
        </p:spPr>
      </p:pic>
      <p:sp>
        <p:nvSpPr>
          <p:cNvPr id="217" name="Google Shape;217;g2d5b0ab7525_0_108"/>
          <p:cNvSpPr txBox="1"/>
          <p:nvPr/>
        </p:nvSpPr>
        <p:spPr>
          <a:xfrm>
            <a:off x="19495475" y="11804700"/>
            <a:ext cx="400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del Gerón</a:t>
            </a:r>
            <a:endParaRPr b="0" i="0" sz="2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2d4a6451fa9_0_22"/>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i="1" lang="en"/>
              <a:t>Clustering</a:t>
            </a:r>
            <a:endParaRPr i="1"/>
          </a:p>
        </p:txBody>
      </p:sp>
      <p:sp>
        <p:nvSpPr>
          <p:cNvPr id="223" name="Google Shape;223;g2d4a6451fa9_0_22"/>
          <p:cNvSpPr txBox="1"/>
          <p:nvPr>
            <p:ph idx="1" type="body"/>
          </p:nvPr>
        </p:nvSpPr>
        <p:spPr>
          <a:xfrm>
            <a:off x="1328099" y="2126000"/>
            <a:ext cx="22221300" cy="9464100"/>
          </a:xfrm>
          <a:prstGeom prst="rect">
            <a:avLst/>
          </a:prstGeom>
          <a:noFill/>
          <a:ln>
            <a:noFill/>
          </a:ln>
        </p:spPr>
        <p:txBody>
          <a:bodyPr anchorCtr="0" anchor="t" bIns="243825" lIns="243825" spcFirstLastPara="1" rIns="243825" wrap="square" tIns="243825">
            <a:normAutofit/>
          </a:bodyPr>
          <a:lstStyle/>
          <a:p>
            <a:pPr indent="-469900" lvl="0" marL="457200" rtl="0" algn="l">
              <a:lnSpc>
                <a:spcPct val="115000"/>
              </a:lnSpc>
              <a:spcBef>
                <a:spcPts val="0"/>
              </a:spcBef>
              <a:spcAft>
                <a:spcPts val="0"/>
              </a:spcAft>
              <a:buSzPts val="4400"/>
              <a:buChar char="●"/>
            </a:pPr>
            <a:r>
              <a:rPr i="1" lang="en" sz="4400"/>
              <a:t>Clustering</a:t>
            </a:r>
            <a:r>
              <a:rPr lang="en" sz="4400"/>
              <a:t> (agrupamiento) es una técnica de aprendizaje no supervisado que busca organizar los datos en grupos (</a:t>
            </a:r>
            <a:r>
              <a:rPr i="1" lang="en" sz="4400"/>
              <a:t>clusters</a:t>
            </a:r>
            <a:r>
              <a:rPr lang="en" sz="4400"/>
              <a:t>), de modo que los elementos dentro de un mismo grupo sean más parecidos entre sí que con los de otros grupos.</a:t>
            </a:r>
            <a:endParaRPr sz="4400"/>
          </a:p>
          <a:p>
            <a:pPr indent="-469900" lvl="0" marL="457200" rtl="0" algn="l">
              <a:lnSpc>
                <a:spcPct val="115000"/>
              </a:lnSpc>
              <a:spcBef>
                <a:spcPts val="0"/>
              </a:spcBef>
              <a:spcAft>
                <a:spcPts val="0"/>
              </a:spcAft>
              <a:buSzPts val="4400"/>
              <a:buChar char="●"/>
            </a:pPr>
            <a:r>
              <a:rPr lang="en" sz="4400"/>
              <a:t>Usos principales:</a:t>
            </a:r>
            <a:endParaRPr sz="4400"/>
          </a:p>
          <a:p>
            <a:pPr indent="-508000" lvl="1" marL="914400" rtl="0" algn="l">
              <a:lnSpc>
                <a:spcPct val="115000"/>
              </a:lnSpc>
              <a:spcBef>
                <a:spcPts val="0"/>
              </a:spcBef>
              <a:spcAft>
                <a:spcPts val="0"/>
              </a:spcAft>
              <a:buSzPts val="4400"/>
              <a:buChar char="○"/>
            </a:pPr>
            <a:r>
              <a:rPr lang="en" sz="4400"/>
              <a:t>Se puede usar para la detección de anomalías, para clasificar, para hacer un análisis exploratorio de los datos, etc.</a:t>
            </a:r>
            <a:endParaRPr sz="4400"/>
          </a:p>
          <a:p>
            <a:pPr indent="-508000" lvl="1" marL="914400" rtl="0" algn="l">
              <a:lnSpc>
                <a:spcPct val="115000"/>
              </a:lnSpc>
              <a:spcBef>
                <a:spcPts val="0"/>
              </a:spcBef>
              <a:spcAft>
                <a:spcPts val="0"/>
              </a:spcAft>
              <a:buSzPts val="4400"/>
              <a:buChar char="○"/>
            </a:pPr>
            <a:r>
              <a:rPr lang="en" sz="4400"/>
              <a:t>Se suele usar en conjunción con las técnicas de reducción de la dimensionalidad para optimizar tiempos o resultados.</a:t>
            </a:r>
            <a:endParaRPr sz="4400"/>
          </a:p>
          <a:p>
            <a:pPr indent="-469900" lvl="0" marL="457200" rtl="0" algn="l">
              <a:lnSpc>
                <a:spcPct val="115000"/>
              </a:lnSpc>
              <a:spcBef>
                <a:spcPts val="0"/>
              </a:spcBef>
              <a:spcAft>
                <a:spcPts val="0"/>
              </a:spcAft>
              <a:buSzPts val="4400"/>
              <a:buChar char="●"/>
            </a:pPr>
            <a:r>
              <a:rPr lang="en" sz="4400"/>
              <a:t>Pensemos cómo es que se puede hacer esto de manera no supervisada.</a:t>
            </a:r>
            <a:endParaRPr sz="4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d4a6451fa9_0_168"/>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i="1" lang="en"/>
              <a:t>Clustering</a:t>
            </a:r>
            <a:endParaRPr i="1"/>
          </a:p>
        </p:txBody>
      </p:sp>
      <p:pic>
        <p:nvPicPr>
          <p:cNvPr id="229" name="Google Shape;229;g2d4a6451fa9_0_168"/>
          <p:cNvPicPr preferRelativeResize="0"/>
          <p:nvPr/>
        </p:nvPicPr>
        <p:blipFill rotWithShape="1">
          <a:blip r:embed="rId3">
            <a:alphaModFix/>
          </a:blip>
          <a:srcRect b="0" l="0" r="0" t="0"/>
          <a:stretch/>
        </p:blipFill>
        <p:spPr>
          <a:xfrm>
            <a:off x="542468" y="2438400"/>
            <a:ext cx="15297600" cy="8599680"/>
          </a:xfrm>
          <a:prstGeom prst="rect">
            <a:avLst/>
          </a:prstGeom>
          <a:noFill/>
          <a:ln>
            <a:noFill/>
          </a:ln>
        </p:spPr>
      </p:pic>
      <p:sp>
        <p:nvSpPr>
          <p:cNvPr id="230" name="Google Shape;230;g2d4a6451fa9_0_168"/>
          <p:cNvSpPr txBox="1"/>
          <p:nvPr/>
        </p:nvSpPr>
        <p:spPr>
          <a:xfrm>
            <a:off x="16215100" y="2438400"/>
            <a:ext cx="6489900" cy="31155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15000"/>
              </a:lnSpc>
              <a:spcBef>
                <a:spcPts val="0"/>
              </a:spcBef>
              <a:spcAft>
                <a:spcPts val="0"/>
              </a:spcAft>
              <a:buClr>
                <a:srgbClr val="666666"/>
              </a:buClr>
              <a:buSzPts val="3400"/>
              <a:buFont typeface="Nunito"/>
              <a:buChar char="●"/>
            </a:pPr>
            <a:r>
              <a:rPr b="0" i="0" lang="en" sz="3400" u="none" cap="none" strike="noStrike">
                <a:solidFill>
                  <a:srgbClr val="666666"/>
                </a:solidFill>
                <a:latin typeface="Nunito"/>
                <a:ea typeface="Nunito"/>
                <a:cs typeface="Nunito"/>
                <a:sym typeface="Nunito"/>
              </a:rPr>
              <a:t>Puede que no sepamos </a:t>
            </a:r>
            <a:r>
              <a:rPr b="1" i="0" lang="en" sz="3400" u="none" cap="none" strike="noStrike">
                <a:solidFill>
                  <a:srgbClr val="666666"/>
                </a:solidFill>
                <a:latin typeface="Nunito"/>
                <a:ea typeface="Nunito"/>
                <a:cs typeface="Nunito"/>
                <a:sym typeface="Nunito"/>
              </a:rPr>
              <a:t>qué</a:t>
            </a:r>
            <a:r>
              <a:rPr b="0" i="0" lang="en" sz="3400" u="none" cap="none" strike="noStrike">
                <a:solidFill>
                  <a:srgbClr val="666666"/>
                </a:solidFill>
                <a:latin typeface="Nunito"/>
                <a:ea typeface="Nunito"/>
                <a:cs typeface="Nunito"/>
                <a:sym typeface="Nunito"/>
              </a:rPr>
              <a:t> tipo de árbol es cada uno, pero podemos saber </a:t>
            </a:r>
            <a:r>
              <a:rPr b="1" i="0" lang="en" sz="3400" u="none" cap="none" strike="noStrike">
                <a:solidFill>
                  <a:srgbClr val="666666"/>
                </a:solidFill>
                <a:latin typeface="Nunito"/>
                <a:ea typeface="Nunito"/>
                <a:cs typeface="Nunito"/>
                <a:sym typeface="Nunito"/>
              </a:rPr>
              <a:t>cuáles</a:t>
            </a:r>
            <a:r>
              <a:rPr b="0" i="0" lang="en" sz="3400" u="none" cap="none" strike="noStrike">
                <a:solidFill>
                  <a:srgbClr val="666666"/>
                </a:solidFill>
                <a:latin typeface="Nunito"/>
                <a:ea typeface="Nunito"/>
                <a:cs typeface="Nunito"/>
                <a:sym typeface="Nunito"/>
              </a:rPr>
              <a:t> son del mismo tipo (más o menos).</a:t>
            </a:r>
            <a:endParaRPr b="0" i="0" sz="3400" u="none" cap="none" strike="noStrike">
              <a:solidFill>
                <a:srgbClr val="666666"/>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39ad8d43ee8_0_34"/>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i="1" lang="en"/>
              <a:t>Clustering</a:t>
            </a:r>
            <a:endParaRPr i="1"/>
          </a:p>
        </p:txBody>
      </p:sp>
      <p:pic>
        <p:nvPicPr>
          <p:cNvPr id="236" name="Google Shape;236;g39ad8d43ee8_0_34"/>
          <p:cNvPicPr preferRelativeResize="0"/>
          <p:nvPr/>
        </p:nvPicPr>
        <p:blipFill rotWithShape="1">
          <a:blip r:embed="rId3">
            <a:alphaModFix/>
          </a:blip>
          <a:srcRect b="0" l="0" r="0" t="0"/>
          <a:stretch/>
        </p:blipFill>
        <p:spPr>
          <a:xfrm>
            <a:off x="542468" y="2438400"/>
            <a:ext cx="15297600" cy="8599680"/>
          </a:xfrm>
          <a:prstGeom prst="rect">
            <a:avLst/>
          </a:prstGeom>
          <a:noFill/>
          <a:ln>
            <a:noFill/>
          </a:ln>
        </p:spPr>
      </p:pic>
      <p:sp>
        <p:nvSpPr>
          <p:cNvPr id="237" name="Google Shape;237;g39ad8d43ee8_0_34"/>
          <p:cNvSpPr txBox="1"/>
          <p:nvPr/>
        </p:nvSpPr>
        <p:spPr>
          <a:xfrm>
            <a:off x="16215100" y="2438400"/>
            <a:ext cx="6489900" cy="49209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15000"/>
              </a:lnSpc>
              <a:spcBef>
                <a:spcPts val="0"/>
              </a:spcBef>
              <a:spcAft>
                <a:spcPts val="0"/>
              </a:spcAft>
              <a:buClr>
                <a:srgbClr val="666666"/>
              </a:buClr>
              <a:buSzPts val="3400"/>
              <a:buFont typeface="Nunito"/>
              <a:buChar char="●"/>
            </a:pPr>
            <a:r>
              <a:rPr b="0" i="0" lang="en" sz="3400" u="none" cap="none" strike="noStrike">
                <a:solidFill>
                  <a:srgbClr val="666666"/>
                </a:solidFill>
                <a:latin typeface="Nunito"/>
                <a:ea typeface="Nunito"/>
                <a:cs typeface="Nunito"/>
                <a:sym typeface="Nunito"/>
              </a:rPr>
              <a:t>Puede que no sepamos </a:t>
            </a:r>
            <a:r>
              <a:rPr b="1" i="0" lang="en" sz="3400" u="none" cap="none" strike="noStrike">
                <a:solidFill>
                  <a:srgbClr val="666666"/>
                </a:solidFill>
                <a:latin typeface="Nunito"/>
                <a:ea typeface="Nunito"/>
                <a:cs typeface="Nunito"/>
                <a:sym typeface="Nunito"/>
              </a:rPr>
              <a:t>qué</a:t>
            </a:r>
            <a:r>
              <a:rPr b="0" i="0" lang="en" sz="3400" u="none" cap="none" strike="noStrike">
                <a:solidFill>
                  <a:srgbClr val="666666"/>
                </a:solidFill>
                <a:latin typeface="Nunito"/>
                <a:ea typeface="Nunito"/>
                <a:cs typeface="Nunito"/>
                <a:sym typeface="Nunito"/>
              </a:rPr>
              <a:t> tipo de árbol es cada uno, pero podemos saber </a:t>
            </a:r>
            <a:r>
              <a:rPr b="1" i="0" lang="en" sz="3400" u="none" cap="none" strike="noStrike">
                <a:solidFill>
                  <a:srgbClr val="666666"/>
                </a:solidFill>
                <a:latin typeface="Nunito"/>
                <a:ea typeface="Nunito"/>
                <a:cs typeface="Nunito"/>
                <a:sym typeface="Nunito"/>
              </a:rPr>
              <a:t>cuáles</a:t>
            </a:r>
            <a:r>
              <a:rPr b="0" i="0" lang="en" sz="3400" u="none" cap="none" strike="noStrike">
                <a:solidFill>
                  <a:srgbClr val="666666"/>
                </a:solidFill>
                <a:latin typeface="Nunito"/>
                <a:ea typeface="Nunito"/>
                <a:cs typeface="Nunito"/>
                <a:sym typeface="Nunito"/>
              </a:rPr>
              <a:t> son del mismo tipo (más o menos).</a:t>
            </a:r>
            <a:endParaRPr b="0" i="0" sz="3400" u="none" cap="none" strike="noStrike">
              <a:solidFill>
                <a:srgbClr val="666666"/>
              </a:solidFill>
              <a:latin typeface="Nunito"/>
              <a:ea typeface="Nunito"/>
              <a:cs typeface="Nunito"/>
              <a:sym typeface="Nunito"/>
            </a:endParaRPr>
          </a:p>
          <a:p>
            <a:pPr indent="-406400" lvl="0" marL="457200" marR="0" rtl="0" algn="l">
              <a:lnSpc>
                <a:spcPct val="115000"/>
              </a:lnSpc>
              <a:spcBef>
                <a:spcPts val="0"/>
              </a:spcBef>
              <a:spcAft>
                <a:spcPts val="0"/>
              </a:spcAft>
              <a:buClr>
                <a:srgbClr val="666666"/>
              </a:buClr>
              <a:buSzPts val="3400"/>
              <a:buFont typeface="Nunito"/>
              <a:buChar char="●"/>
            </a:pPr>
            <a:r>
              <a:rPr b="0" i="0" lang="en" sz="3400" u="none" cap="none" strike="noStrike">
                <a:solidFill>
                  <a:srgbClr val="666666"/>
                </a:solidFill>
                <a:latin typeface="Nunito"/>
                <a:ea typeface="Nunito"/>
                <a:cs typeface="Nunito"/>
                <a:sym typeface="Nunito"/>
              </a:rPr>
              <a:t>Depende de las </a:t>
            </a:r>
            <a:r>
              <a:rPr b="1" i="0" lang="en" sz="3400" u="none" cap="none" strike="noStrike">
                <a:solidFill>
                  <a:srgbClr val="666666"/>
                </a:solidFill>
                <a:latin typeface="Nunito"/>
                <a:ea typeface="Nunito"/>
                <a:cs typeface="Nunito"/>
                <a:sym typeface="Nunito"/>
              </a:rPr>
              <a:t>características</a:t>
            </a:r>
            <a:r>
              <a:rPr b="0" i="0" lang="en" sz="3400" u="none" cap="none" strike="noStrike">
                <a:solidFill>
                  <a:srgbClr val="666666"/>
                </a:solidFill>
                <a:latin typeface="Nunito"/>
                <a:ea typeface="Nunito"/>
                <a:cs typeface="Nunito"/>
                <a:sym typeface="Nunito"/>
              </a:rPr>
              <a:t> que elijamos ver.</a:t>
            </a:r>
            <a:endParaRPr b="0" i="0" sz="3400" u="none" cap="none" strike="noStrike">
              <a:solidFill>
                <a:srgbClr val="666666"/>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9ad8d43ee8_0_46"/>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i="1" lang="en"/>
              <a:t>Clustering</a:t>
            </a:r>
            <a:endParaRPr i="1"/>
          </a:p>
        </p:txBody>
      </p:sp>
      <p:pic>
        <p:nvPicPr>
          <p:cNvPr id="243" name="Google Shape;243;g39ad8d43ee8_0_46"/>
          <p:cNvPicPr preferRelativeResize="0"/>
          <p:nvPr/>
        </p:nvPicPr>
        <p:blipFill rotWithShape="1">
          <a:blip r:embed="rId3">
            <a:alphaModFix/>
          </a:blip>
          <a:srcRect b="0" l="0" r="0" t="0"/>
          <a:stretch/>
        </p:blipFill>
        <p:spPr>
          <a:xfrm>
            <a:off x="542468" y="2438400"/>
            <a:ext cx="15297600" cy="8599680"/>
          </a:xfrm>
          <a:prstGeom prst="rect">
            <a:avLst/>
          </a:prstGeom>
          <a:noFill/>
          <a:ln>
            <a:noFill/>
          </a:ln>
        </p:spPr>
      </p:pic>
      <p:sp>
        <p:nvSpPr>
          <p:cNvPr id="244" name="Google Shape;244;g39ad8d43ee8_0_46"/>
          <p:cNvSpPr txBox="1"/>
          <p:nvPr/>
        </p:nvSpPr>
        <p:spPr>
          <a:xfrm>
            <a:off x="16215100" y="2438400"/>
            <a:ext cx="6489900" cy="67263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15000"/>
              </a:lnSpc>
              <a:spcBef>
                <a:spcPts val="0"/>
              </a:spcBef>
              <a:spcAft>
                <a:spcPts val="0"/>
              </a:spcAft>
              <a:buClr>
                <a:srgbClr val="666666"/>
              </a:buClr>
              <a:buSzPts val="3400"/>
              <a:buFont typeface="Nunito"/>
              <a:buChar char="●"/>
            </a:pPr>
            <a:r>
              <a:rPr b="0" i="0" lang="en" sz="3400" u="none" cap="none" strike="noStrike">
                <a:solidFill>
                  <a:srgbClr val="666666"/>
                </a:solidFill>
                <a:latin typeface="Nunito"/>
                <a:ea typeface="Nunito"/>
                <a:cs typeface="Nunito"/>
                <a:sym typeface="Nunito"/>
              </a:rPr>
              <a:t>Puede que no sepamos </a:t>
            </a:r>
            <a:r>
              <a:rPr b="1" i="0" lang="en" sz="3400" u="none" cap="none" strike="noStrike">
                <a:solidFill>
                  <a:srgbClr val="666666"/>
                </a:solidFill>
                <a:latin typeface="Nunito"/>
                <a:ea typeface="Nunito"/>
                <a:cs typeface="Nunito"/>
                <a:sym typeface="Nunito"/>
              </a:rPr>
              <a:t>qué</a:t>
            </a:r>
            <a:r>
              <a:rPr b="0" i="0" lang="en" sz="3400" u="none" cap="none" strike="noStrike">
                <a:solidFill>
                  <a:srgbClr val="666666"/>
                </a:solidFill>
                <a:latin typeface="Nunito"/>
                <a:ea typeface="Nunito"/>
                <a:cs typeface="Nunito"/>
                <a:sym typeface="Nunito"/>
              </a:rPr>
              <a:t> tipo de árbol es cada uno, pero podemos saber </a:t>
            </a:r>
            <a:r>
              <a:rPr b="1" i="0" lang="en" sz="3400" u="none" cap="none" strike="noStrike">
                <a:solidFill>
                  <a:srgbClr val="666666"/>
                </a:solidFill>
                <a:latin typeface="Nunito"/>
                <a:ea typeface="Nunito"/>
                <a:cs typeface="Nunito"/>
                <a:sym typeface="Nunito"/>
              </a:rPr>
              <a:t>cuáles</a:t>
            </a:r>
            <a:r>
              <a:rPr b="0" i="0" lang="en" sz="3400" u="none" cap="none" strike="noStrike">
                <a:solidFill>
                  <a:srgbClr val="666666"/>
                </a:solidFill>
                <a:latin typeface="Nunito"/>
                <a:ea typeface="Nunito"/>
                <a:cs typeface="Nunito"/>
                <a:sym typeface="Nunito"/>
              </a:rPr>
              <a:t> son del mismo tipo (más o menos).</a:t>
            </a:r>
            <a:endParaRPr b="0" i="0" sz="3400" u="none" cap="none" strike="noStrike">
              <a:solidFill>
                <a:srgbClr val="666666"/>
              </a:solidFill>
              <a:latin typeface="Nunito"/>
              <a:ea typeface="Nunito"/>
              <a:cs typeface="Nunito"/>
              <a:sym typeface="Nunito"/>
            </a:endParaRPr>
          </a:p>
          <a:p>
            <a:pPr indent="-406400" lvl="0" marL="457200" marR="0" rtl="0" algn="l">
              <a:lnSpc>
                <a:spcPct val="115000"/>
              </a:lnSpc>
              <a:spcBef>
                <a:spcPts val="0"/>
              </a:spcBef>
              <a:spcAft>
                <a:spcPts val="0"/>
              </a:spcAft>
              <a:buClr>
                <a:srgbClr val="666666"/>
              </a:buClr>
              <a:buSzPts val="3400"/>
              <a:buFont typeface="Nunito"/>
              <a:buChar char="●"/>
            </a:pPr>
            <a:r>
              <a:rPr b="0" i="0" lang="en" sz="3400" u="none" cap="none" strike="noStrike">
                <a:solidFill>
                  <a:srgbClr val="666666"/>
                </a:solidFill>
                <a:latin typeface="Nunito"/>
                <a:ea typeface="Nunito"/>
                <a:cs typeface="Nunito"/>
                <a:sym typeface="Nunito"/>
              </a:rPr>
              <a:t>Depende de las </a:t>
            </a:r>
            <a:r>
              <a:rPr b="1" i="0" lang="en" sz="3400" u="none" cap="none" strike="noStrike">
                <a:solidFill>
                  <a:srgbClr val="666666"/>
                </a:solidFill>
                <a:latin typeface="Nunito"/>
                <a:ea typeface="Nunito"/>
                <a:cs typeface="Nunito"/>
                <a:sym typeface="Nunito"/>
              </a:rPr>
              <a:t>características</a:t>
            </a:r>
            <a:r>
              <a:rPr b="0" i="0" lang="en" sz="3400" u="none" cap="none" strike="noStrike">
                <a:solidFill>
                  <a:srgbClr val="666666"/>
                </a:solidFill>
                <a:latin typeface="Nunito"/>
                <a:ea typeface="Nunito"/>
                <a:cs typeface="Nunito"/>
                <a:sym typeface="Nunito"/>
              </a:rPr>
              <a:t> que elijamos ver.</a:t>
            </a:r>
            <a:endParaRPr b="0" i="0" sz="3400" u="none" cap="none" strike="noStrike">
              <a:solidFill>
                <a:srgbClr val="666666"/>
              </a:solidFill>
              <a:latin typeface="Nunito"/>
              <a:ea typeface="Nunito"/>
              <a:cs typeface="Nunito"/>
              <a:sym typeface="Nunito"/>
            </a:endParaRPr>
          </a:p>
          <a:p>
            <a:pPr indent="-444500" lvl="0" marL="457200" rtl="0" algn="l">
              <a:lnSpc>
                <a:spcPct val="115000"/>
              </a:lnSpc>
              <a:spcBef>
                <a:spcPts val="0"/>
              </a:spcBef>
              <a:spcAft>
                <a:spcPts val="0"/>
              </a:spcAft>
              <a:buClr>
                <a:srgbClr val="666666"/>
              </a:buClr>
              <a:buSzPts val="3400"/>
              <a:buFont typeface="Nunito"/>
              <a:buChar char="●"/>
            </a:pPr>
            <a:r>
              <a:rPr lang="en" sz="3400">
                <a:solidFill>
                  <a:srgbClr val="666666"/>
                </a:solidFill>
                <a:latin typeface="Nunito"/>
                <a:ea typeface="Nunito"/>
                <a:cs typeface="Nunito"/>
                <a:sym typeface="Nunito"/>
              </a:rPr>
              <a:t>¿Color? ¿forma de la copa? ¿diámetro?, ¿altura? ¿una combinación de ambos?</a:t>
            </a:r>
            <a:endParaRPr b="0" i="0" sz="3400" u="none" cap="none" strike="noStrike">
              <a:solidFill>
                <a:srgbClr val="666666"/>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39ad8d43ee8_0_58"/>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i="1" lang="en"/>
              <a:t>Clustering</a:t>
            </a:r>
            <a:endParaRPr i="1"/>
          </a:p>
        </p:txBody>
      </p:sp>
      <p:pic>
        <p:nvPicPr>
          <p:cNvPr id="250" name="Google Shape;250;g39ad8d43ee8_0_58"/>
          <p:cNvPicPr preferRelativeResize="0"/>
          <p:nvPr/>
        </p:nvPicPr>
        <p:blipFill rotWithShape="1">
          <a:blip r:embed="rId3">
            <a:alphaModFix/>
          </a:blip>
          <a:srcRect b="0" l="0" r="0" t="0"/>
          <a:stretch/>
        </p:blipFill>
        <p:spPr>
          <a:xfrm>
            <a:off x="542468" y="2438400"/>
            <a:ext cx="15297600" cy="8599680"/>
          </a:xfrm>
          <a:prstGeom prst="rect">
            <a:avLst/>
          </a:prstGeom>
          <a:noFill/>
          <a:ln>
            <a:noFill/>
          </a:ln>
        </p:spPr>
      </p:pic>
      <p:sp>
        <p:nvSpPr>
          <p:cNvPr id="251" name="Google Shape;251;g39ad8d43ee8_0_58"/>
          <p:cNvSpPr txBox="1"/>
          <p:nvPr/>
        </p:nvSpPr>
        <p:spPr>
          <a:xfrm>
            <a:off x="16215100" y="2438400"/>
            <a:ext cx="6489900" cy="9133800"/>
          </a:xfrm>
          <a:prstGeom prst="rect">
            <a:avLst/>
          </a:prstGeom>
          <a:noFill/>
          <a:ln>
            <a:noFill/>
          </a:ln>
        </p:spPr>
        <p:txBody>
          <a:bodyPr anchorCtr="0" anchor="t" bIns="91425" lIns="91425" spcFirstLastPara="1" rIns="91425" wrap="square" tIns="91425">
            <a:spAutoFit/>
          </a:bodyPr>
          <a:lstStyle/>
          <a:p>
            <a:pPr indent="-406400" lvl="0" marL="457200" marR="0" rtl="0" algn="l">
              <a:lnSpc>
                <a:spcPct val="115000"/>
              </a:lnSpc>
              <a:spcBef>
                <a:spcPts val="0"/>
              </a:spcBef>
              <a:spcAft>
                <a:spcPts val="0"/>
              </a:spcAft>
              <a:buClr>
                <a:srgbClr val="666666"/>
              </a:buClr>
              <a:buSzPts val="3400"/>
              <a:buFont typeface="Nunito"/>
              <a:buChar char="●"/>
            </a:pPr>
            <a:r>
              <a:rPr b="0" i="0" lang="en" sz="3400" u="none" cap="none" strike="noStrike">
                <a:solidFill>
                  <a:srgbClr val="666666"/>
                </a:solidFill>
                <a:latin typeface="Nunito"/>
                <a:ea typeface="Nunito"/>
                <a:cs typeface="Nunito"/>
                <a:sym typeface="Nunito"/>
              </a:rPr>
              <a:t>Puede que no sepamos </a:t>
            </a:r>
            <a:r>
              <a:rPr b="1" i="0" lang="en" sz="3400" u="none" cap="none" strike="noStrike">
                <a:solidFill>
                  <a:srgbClr val="666666"/>
                </a:solidFill>
                <a:latin typeface="Nunito"/>
                <a:ea typeface="Nunito"/>
                <a:cs typeface="Nunito"/>
                <a:sym typeface="Nunito"/>
              </a:rPr>
              <a:t>qué</a:t>
            </a:r>
            <a:r>
              <a:rPr b="0" i="0" lang="en" sz="3400" u="none" cap="none" strike="noStrike">
                <a:solidFill>
                  <a:srgbClr val="666666"/>
                </a:solidFill>
                <a:latin typeface="Nunito"/>
                <a:ea typeface="Nunito"/>
                <a:cs typeface="Nunito"/>
                <a:sym typeface="Nunito"/>
              </a:rPr>
              <a:t> tipo de árbol es cada uno, pero podemos saber </a:t>
            </a:r>
            <a:r>
              <a:rPr b="1" i="0" lang="en" sz="3400" u="none" cap="none" strike="noStrike">
                <a:solidFill>
                  <a:srgbClr val="666666"/>
                </a:solidFill>
                <a:latin typeface="Nunito"/>
                <a:ea typeface="Nunito"/>
                <a:cs typeface="Nunito"/>
                <a:sym typeface="Nunito"/>
              </a:rPr>
              <a:t>cuáles</a:t>
            </a:r>
            <a:r>
              <a:rPr b="0" i="0" lang="en" sz="3400" u="none" cap="none" strike="noStrike">
                <a:solidFill>
                  <a:srgbClr val="666666"/>
                </a:solidFill>
                <a:latin typeface="Nunito"/>
                <a:ea typeface="Nunito"/>
                <a:cs typeface="Nunito"/>
                <a:sym typeface="Nunito"/>
              </a:rPr>
              <a:t> son del mismo tipo (más o menos).</a:t>
            </a:r>
            <a:endParaRPr b="0" i="0" sz="3400" u="none" cap="none" strike="noStrike">
              <a:solidFill>
                <a:srgbClr val="666666"/>
              </a:solidFill>
              <a:latin typeface="Nunito"/>
              <a:ea typeface="Nunito"/>
              <a:cs typeface="Nunito"/>
              <a:sym typeface="Nunito"/>
            </a:endParaRPr>
          </a:p>
          <a:p>
            <a:pPr indent="-406400" lvl="0" marL="457200" marR="0" rtl="0" algn="l">
              <a:lnSpc>
                <a:spcPct val="115000"/>
              </a:lnSpc>
              <a:spcBef>
                <a:spcPts val="0"/>
              </a:spcBef>
              <a:spcAft>
                <a:spcPts val="0"/>
              </a:spcAft>
              <a:buClr>
                <a:srgbClr val="666666"/>
              </a:buClr>
              <a:buSzPts val="3400"/>
              <a:buFont typeface="Nunito"/>
              <a:buChar char="●"/>
            </a:pPr>
            <a:r>
              <a:rPr b="0" i="0" lang="en" sz="3400" u="none" cap="none" strike="noStrike">
                <a:solidFill>
                  <a:srgbClr val="666666"/>
                </a:solidFill>
                <a:latin typeface="Nunito"/>
                <a:ea typeface="Nunito"/>
                <a:cs typeface="Nunito"/>
                <a:sym typeface="Nunito"/>
              </a:rPr>
              <a:t>Depende de las </a:t>
            </a:r>
            <a:r>
              <a:rPr b="1" i="0" lang="en" sz="3400" u="none" cap="none" strike="noStrike">
                <a:solidFill>
                  <a:srgbClr val="666666"/>
                </a:solidFill>
                <a:latin typeface="Nunito"/>
                <a:ea typeface="Nunito"/>
                <a:cs typeface="Nunito"/>
                <a:sym typeface="Nunito"/>
              </a:rPr>
              <a:t>características</a:t>
            </a:r>
            <a:r>
              <a:rPr b="0" i="0" lang="en" sz="3400" u="none" cap="none" strike="noStrike">
                <a:solidFill>
                  <a:srgbClr val="666666"/>
                </a:solidFill>
                <a:latin typeface="Nunito"/>
                <a:ea typeface="Nunito"/>
                <a:cs typeface="Nunito"/>
                <a:sym typeface="Nunito"/>
              </a:rPr>
              <a:t> que elijamos ver.</a:t>
            </a:r>
            <a:endParaRPr b="0" i="0" sz="3400" u="none" cap="none" strike="noStrike">
              <a:solidFill>
                <a:srgbClr val="666666"/>
              </a:solidFill>
              <a:latin typeface="Nunito"/>
              <a:ea typeface="Nunito"/>
              <a:cs typeface="Nunito"/>
              <a:sym typeface="Nunito"/>
            </a:endParaRPr>
          </a:p>
          <a:p>
            <a:pPr indent="-444500" lvl="0" marL="457200" rtl="0" algn="l">
              <a:lnSpc>
                <a:spcPct val="115000"/>
              </a:lnSpc>
              <a:spcBef>
                <a:spcPts val="0"/>
              </a:spcBef>
              <a:spcAft>
                <a:spcPts val="0"/>
              </a:spcAft>
              <a:buClr>
                <a:srgbClr val="666666"/>
              </a:buClr>
              <a:buSzPts val="3400"/>
              <a:buFont typeface="Nunito"/>
              <a:buChar char="●"/>
            </a:pPr>
            <a:r>
              <a:rPr lang="en" sz="3400">
                <a:solidFill>
                  <a:srgbClr val="666666"/>
                </a:solidFill>
                <a:latin typeface="Nunito"/>
                <a:ea typeface="Nunito"/>
                <a:cs typeface="Nunito"/>
                <a:sym typeface="Nunito"/>
              </a:rPr>
              <a:t>¿Color? ¿forma de la copa? ¿diámetro?, ¿altura? ¿una combinación de ambos?</a:t>
            </a:r>
            <a:endParaRPr b="0" i="0" sz="3400" u="none" cap="none" strike="noStrike">
              <a:solidFill>
                <a:srgbClr val="666666"/>
              </a:solidFill>
              <a:latin typeface="Nunito"/>
              <a:ea typeface="Nunito"/>
              <a:cs typeface="Nunito"/>
              <a:sym typeface="Nunito"/>
            </a:endParaRPr>
          </a:p>
          <a:p>
            <a:pPr indent="-406400" lvl="0" marL="457200" marR="0" rtl="0" algn="l">
              <a:lnSpc>
                <a:spcPct val="115000"/>
              </a:lnSpc>
              <a:spcBef>
                <a:spcPts val="0"/>
              </a:spcBef>
              <a:spcAft>
                <a:spcPts val="0"/>
              </a:spcAft>
              <a:buClr>
                <a:srgbClr val="666666"/>
              </a:buClr>
              <a:buSzPts val="3400"/>
              <a:buFont typeface="Nunito"/>
              <a:buChar char="●"/>
            </a:pPr>
            <a:r>
              <a:rPr b="0" i="0" lang="en" sz="3400" u="none" cap="none" strike="noStrike">
                <a:solidFill>
                  <a:srgbClr val="666666"/>
                </a:solidFill>
                <a:latin typeface="Nunito"/>
                <a:ea typeface="Nunito"/>
                <a:cs typeface="Nunito"/>
                <a:sym typeface="Nunito"/>
              </a:rPr>
              <a:t>Si elegimos pocos, no podemos agrupar bien; si elegimos muchos, perdemos generalidad. </a:t>
            </a:r>
            <a:r>
              <a:rPr b="1" i="0" lang="en" sz="3400" u="none" cap="none" strike="noStrike">
                <a:solidFill>
                  <a:srgbClr val="666666"/>
                </a:solidFill>
                <a:latin typeface="Nunito"/>
                <a:ea typeface="Nunito"/>
                <a:cs typeface="Nunito"/>
                <a:sym typeface="Nunito"/>
              </a:rPr>
              <a:t>Es un balance</a:t>
            </a:r>
            <a:r>
              <a:rPr b="0" i="0" lang="en" sz="3400" u="none" cap="none" strike="noStrike">
                <a:solidFill>
                  <a:srgbClr val="666666"/>
                </a:solidFill>
                <a:latin typeface="Nunito"/>
                <a:ea typeface="Nunito"/>
                <a:cs typeface="Nunito"/>
                <a:sym typeface="Nunito"/>
              </a:rPr>
              <a:t>.</a:t>
            </a:r>
            <a:endParaRPr b="0" i="0" sz="3400" u="none" cap="none" strike="noStrike">
              <a:solidFill>
                <a:srgbClr val="666666"/>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d4a6451fa9_0_17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i="1" lang="en"/>
              <a:t>Clustering</a:t>
            </a:r>
            <a:endParaRPr i="1"/>
          </a:p>
        </p:txBody>
      </p:sp>
      <p:sp>
        <p:nvSpPr>
          <p:cNvPr id="257" name="Google Shape;257;g2d4a6451fa9_0_175"/>
          <p:cNvSpPr/>
          <p:nvPr/>
        </p:nvSpPr>
        <p:spPr>
          <a:xfrm>
            <a:off x="16494876" y="6259200"/>
            <a:ext cx="4156500" cy="627900"/>
          </a:xfrm>
          <a:prstGeom prst="rect">
            <a:avLst/>
          </a:prstGeom>
          <a:noFill/>
          <a:ln>
            <a:noFill/>
          </a:ln>
        </p:spPr>
        <p:txBody>
          <a:bodyPr anchorCtr="0" anchor="t" bIns="120000" lIns="240025" spcFirstLastPara="1" rIns="240025" wrap="square" tIns="12000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rgbClr val="666666"/>
                </a:solidFill>
                <a:latin typeface="Nunito"/>
                <a:ea typeface="Nunito"/>
                <a:cs typeface="Nunito"/>
                <a:sym typeface="Nunito"/>
              </a:rPr>
              <a:t>(25, 120, 3A5311, ...)</a:t>
            </a:r>
            <a:endParaRPr b="0" i="0" sz="2000" u="none" cap="none" strike="noStrike">
              <a:solidFill>
                <a:srgbClr val="000000"/>
              </a:solidFill>
              <a:latin typeface="Arial"/>
              <a:ea typeface="Arial"/>
              <a:cs typeface="Arial"/>
              <a:sym typeface="Arial"/>
            </a:endParaRPr>
          </a:p>
        </p:txBody>
      </p:sp>
      <p:sp>
        <p:nvSpPr>
          <p:cNvPr id="258" name="Google Shape;258;g2d4a6451fa9_0_175"/>
          <p:cNvSpPr/>
          <p:nvPr/>
        </p:nvSpPr>
        <p:spPr>
          <a:xfrm>
            <a:off x="16144419" y="7416000"/>
            <a:ext cx="4867800" cy="627900"/>
          </a:xfrm>
          <a:prstGeom prst="rect">
            <a:avLst/>
          </a:prstGeom>
          <a:noFill/>
          <a:ln>
            <a:noFill/>
          </a:ln>
        </p:spPr>
        <p:txBody>
          <a:bodyPr anchorCtr="0" anchor="t" bIns="120000" lIns="240025" spcFirstLastPara="1" rIns="240025" wrap="square" tIns="120000">
            <a:no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rgbClr val="666666"/>
                </a:solidFill>
                <a:latin typeface="Nunito"/>
                <a:ea typeface="Nunito"/>
                <a:cs typeface="Nunito"/>
                <a:sym typeface="Nunito"/>
              </a:rPr>
              <a:t>(10, 30, 597D35, ...)</a:t>
            </a:r>
            <a:endParaRPr b="0" i="0" sz="3000" u="none" cap="none" strike="noStrike">
              <a:solidFill>
                <a:srgbClr val="000000"/>
              </a:solidFill>
              <a:latin typeface="Arial"/>
              <a:ea typeface="Arial"/>
              <a:cs typeface="Arial"/>
              <a:sym typeface="Arial"/>
            </a:endParaRPr>
          </a:p>
        </p:txBody>
      </p:sp>
      <p:sp>
        <p:nvSpPr>
          <p:cNvPr id="259" name="Google Shape;259;g2d4a6451fa9_0_175"/>
          <p:cNvSpPr/>
          <p:nvPr/>
        </p:nvSpPr>
        <p:spPr>
          <a:xfrm>
            <a:off x="16007946" y="2438400"/>
            <a:ext cx="6795300" cy="3547800"/>
          </a:xfrm>
          <a:prstGeom prst="rect">
            <a:avLst/>
          </a:prstGeom>
          <a:noFill/>
          <a:ln>
            <a:noFill/>
          </a:ln>
        </p:spPr>
        <p:txBody>
          <a:bodyPr anchorCtr="0" anchor="t" bIns="120000" lIns="240025" spcFirstLastPara="1" rIns="240025" wrap="square" tIns="120000">
            <a:noAutofit/>
          </a:bodyPr>
          <a:lstStyle/>
          <a:p>
            <a:pPr indent="-431800" lvl="0" marL="457200" marR="0" rtl="0" algn="l">
              <a:lnSpc>
                <a:spcPct val="115000"/>
              </a:lnSpc>
              <a:spcBef>
                <a:spcPts val="0"/>
              </a:spcBef>
              <a:spcAft>
                <a:spcPts val="0"/>
              </a:spcAft>
              <a:buClr>
                <a:srgbClr val="666666"/>
              </a:buClr>
              <a:buSzPts val="3800"/>
              <a:buFont typeface="Nunito"/>
              <a:buChar char="●"/>
            </a:pPr>
            <a:r>
              <a:rPr b="0" i="0" lang="en" sz="3800" u="none" cap="none" strike="noStrike">
                <a:solidFill>
                  <a:srgbClr val="666666"/>
                </a:solidFill>
                <a:latin typeface="Nunito"/>
                <a:ea typeface="Nunito"/>
                <a:cs typeface="Nunito"/>
                <a:sym typeface="Nunito"/>
              </a:rPr>
              <a:t>Cada árbol puede representarse con un vector de características</a:t>
            </a:r>
            <a:endParaRPr b="0" i="0" sz="3800" u="none" cap="none" strike="noStrike">
              <a:solidFill>
                <a:srgbClr val="666666"/>
              </a:solidFill>
              <a:latin typeface="Nunito"/>
              <a:ea typeface="Nunito"/>
              <a:cs typeface="Nunito"/>
              <a:sym typeface="Nunito"/>
            </a:endParaRPr>
          </a:p>
          <a:p>
            <a:pPr indent="-431800" lvl="0" marL="457200" marR="0" rtl="0" algn="l">
              <a:lnSpc>
                <a:spcPct val="115000"/>
              </a:lnSpc>
              <a:spcBef>
                <a:spcPts val="0"/>
              </a:spcBef>
              <a:spcAft>
                <a:spcPts val="0"/>
              </a:spcAft>
              <a:buClr>
                <a:srgbClr val="666666"/>
              </a:buClr>
              <a:buSzPts val="3800"/>
              <a:buFont typeface="Nunito"/>
              <a:buChar char="●"/>
            </a:pPr>
            <a:r>
              <a:rPr b="0" i="0" lang="en" sz="3800" u="none" cap="none" strike="noStrike">
                <a:solidFill>
                  <a:srgbClr val="666666"/>
                </a:solidFill>
                <a:latin typeface="Nunito"/>
                <a:ea typeface="Nunito"/>
                <a:cs typeface="Nunito"/>
                <a:sym typeface="Nunito"/>
              </a:rPr>
              <a:t>(altura, diámetro, tono de verde, </a:t>
            </a:r>
            <a:r>
              <a:rPr lang="en" sz="3800">
                <a:solidFill>
                  <a:srgbClr val="666666"/>
                </a:solidFill>
                <a:latin typeface="Nunito"/>
                <a:ea typeface="Nunito"/>
                <a:cs typeface="Nunito"/>
                <a:sym typeface="Nunito"/>
              </a:rPr>
              <a:t>…</a:t>
            </a:r>
            <a:r>
              <a:rPr b="0" i="0" lang="en" sz="3800" u="none" cap="none" strike="noStrike">
                <a:solidFill>
                  <a:srgbClr val="666666"/>
                </a:solidFill>
                <a:latin typeface="Nunito"/>
                <a:ea typeface="Nunito"/>
                <a:cs typeface="Nunito"/>
                <a:sym typeface="Nunito"/>
              </a:rPr>
              <a:t> ).</a:t>
            </a:r>
            <a:endParaRPr b="0" i="0" sz="3900" u="none" cap="none" strike="noStrike">
              <a:solidFill>
                <a:srgbClr val="000000"/>
              </a:solidFill>
              <a:latin typeface="Calibri"/>
              <a:ea typeface="Calibri"/>
              <a:cs typeface="Calibri"/>
              <a:sym typeface="Calibri"/>
            </a:endParaRPr>
          </a:p>
        </p:txBody>
      </p:sp>
      <p:sp>
        <p:nvSpPr>
          <p:cNvPr id="260" name="Google Shape;260;g2d4a6451fa9_0_175"/>
          <p:cNvSpPr/>
          <p:nvPr/>
        </p:nvSpPr>
        <p:spPr>
          <a:xfrm>
            <a:off x="15996446" y="8928000"/>
            <a:ext cx="6795300" cy="3547800"/>
          </a:xfrm>
          <a:prstGeom prst="rect">
            <a:avLst/>
          </a:prstGeom>
          <a:noFill/>
          <a:ln>
            <a:noFill/>
          </a:ln>
        </p:spPr>
        <p:txBody>
          <a:bodyPr anchorCtr="0" anchor="t" bIns="120000" lIns="240025" spcFirstLastPara="1" rIns="240025" wrap="square" tIns="120000">
            <a:noAutofit/>
          </a:bodyPr>
          <a:lstStyle/>
          <a:p>
            <a:pPr indent="-457200" lvl="0" marL="457200" marR="0" rtl="0" algn="l">
              <a:lnSpc>
                <a:spcPct val="115000"/>
              </a:lnSpc>
              <a:spcBef>
                <a:spcPts val="0"/>
              </a:spcBef>
              <a:spcAft>
                <a:spcPts val="0"/>
              </a:spcAft>
              <a:buClr>
                <a:srgbClr val="666666"/>
              </a:buClr>
              <a:buSzPts val="3800"/>
              <a:buFont typeface="Nunito"/>
              <a:buChar char="●"/>
            </a:pPr>
            <a:r>
              <a:rPr b="0" i="0" lang="en" sz="3800" u="none" cap="none" strike="noStrike">
                <a:solidFill>
                  <a:srgbClr val="666666"/>
                </a:solidFill>
                <a:latin typeface="Nunito"/>
                <a:ea typeface="Nunito"/>
                <a:cs typeface="Nunito"/>
                <a:sym typeface="Nunito"/>
              </a:rPr>
              <a:t>Luego podemos ver que los árboles más similares son los que están más cerca en este espacio de características.</a:t>
            </a:r>
            <a:endParaRPr b="0" i="0" sz="3800" u="none" cap="none" strike="noStrike">
              <a:solidFill>
                <a:srgbClr val="000000"/>
              </a:solidFill>
              <a:latin typeface="Arial"/>
              <a:ea typeface="Arial"/>
              <a:cs typeface="Arial"/>
              <a:sym typeface="Arial"/>
            </a:endParaRPr>
          </a:p>
        </p:txBody>
      </p:sp>
      <p:pic>
        <p:nvPicPr>
          <p:cNvPr id="261" name="Google Shape;261;g2d4a6451fa9_0_175"/>
          <p:cNvPicPr preferRelativeResize="0"/>
          <p:nvPr/>
        </p:nvPicPr>
        <p:blipFill rotWithShape="1">
          <a:blip r:embed="rId3">
            <a:alphaModFix/>
          </a:blip>
          <a:srcRect b="0" l="0" r="0" t="0"/>
          <a:stretch/>
        </p:blipFill>
        <p:spPr>
          <a:xfrm>
            <a:off x="542468" y="2438400"/>
            <a:ext cx="15297600" cy="8599680"/>
          </a:xfrm>
          <a:prstGeom prst="rect">
            <a:avLst/>
          </a:prstGeom>
          <a:noFill/>
          <a:ln>
            <a:noFill/>
          </a:ln>
        </p:spPr>
      </p:pic>
      <p:sp>
        <p:nvSpPr>
          <p:cNvPr id="262" name="Google Shape;262;g2d4a6451fa9_0_175"/>
          <p:cNvSpPr/>
          <p:nvPr/>
        </p:nvSpPr>
        <p:spPr>
          <a:xfrm>
            <a:off x="12961621" y="7416000"/>
            <a:ext cx="3173148" cy="600048"/>
          </a:xfrm>
          <a:custGeom>
            <a:rect b="b" l="l" r="r" t="t"/>
            <a:pathLst>
              <a:path extrusionOk="0" h="21600" w="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cap="flat" cmpd="sng" w="9525">
            <a:solidFill>
              <a:srgbClr val="3465A4"/>
            </a:solidFill>
            <a:prstDash val="solid"/>
            <a:round/>
            <a:headEnd len="sm" w="sm" type="none"/>
            <a:tailEnd len="sm" w="sm" type="none"/>
          </a:ln>
        </p:spPr>
      </p:sp>
      <p:sp>
        <p:nvSpPr>
          <p:cNvPr id="263" name="Google Shape;263;g2d4a6451fa9_0_175"/>
          <p:cNvSpPr/>
          <p:nvPr/>
        </p:nvSpPr>
        <p:spPr>
          <a:xfrm>
            <a:off x="14672555" y="6259200"/>
            <a:ext cx="1819368" cy="600048"/>
          </a:xfrm>
          <a:custGeom>
            <a:rect b="b" l="l" r="r" t="t"/>
            <a:pathLst>
              <a:path extrusionOk="0" h="21600" w="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cap="flat" cmpd="sng" w="9525">
            <a:solidFill>
              <a:srgbClr val="3465A4"/>
            </a:solidFill>
            <a:prstDash val="solid"/>
            <a:round/>
            <a:headEnd len="sm" w="sm" type="none"/>
            <a:tailEnd len="sm" w="sm" type="none"/>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g2d56b400bfe_0_11"/>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Aprendizaje no supervisado</a:t>
            </a:r>
            <a:endParaRPr/>
          </a:p>
        </p:txBody>
      </p:sp>
      <p:sp>
        <p:nvSpPr>
          <p:cNvPr id="65" name="Google Shape;65;g2d56b400bfe_0_11"/>
          <p:cNvSpPr txBox="1"/>
          <p:nvPr>
            <p:ph idx="1" type="body"/>
          </p:nvPr>
        </p:nvSpPr>
        <p:spPr>
          <a:xfrm>
            <a:off x="1328100" y="2126000"/>
            <a:ext cx="22221300" cy="70548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b="1" lang="en"/>
              <a:t>Reducción de la dimensionalidad:</a:t>
            </a:r>
            <a:r>
              <a:rPr lang="en"/>
              <a:t> simplificación de datos eliminando características redundantes o poco informativas manteniendo la mayor cantidad de información posible.</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d4a6451fa9_0_190"/>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269" name="Google Shape;269;g2d4a6451fa9_0_190"/>
          <p:cNvSpPr txBox="1"/>
          <p:nvPr/>
        </p:nvSpPr>
        <p:spPr>
          <a:xfrm>
            <a:off x="1406575" y="2537850"/>
            <a:ext cx="20697900" cy="3374100"/>
          </a:xfrm>
          <a:prstGeom prst="rect">
            <a:avLst/>
          </a:prstGeom>
          <a:noFill/>
          <a:ln>
            <a:noFill/>
          </a:ln>
        </p:spPr>
        <p:txBody>
          <a:bodyPr anchorCtr="0" anchor="t" bIns="91425" lIns="91425" spcFirstLastPara="1" rIns="91425" wrap="square" tIns="91425">
            <a:spAutoFit/>
          </a:bodyPr>
          <a:lstStyle/>
          <a:p>
            <a:pPr indent="-425450" lvl="0" marL="457200" marR="0" rtl="0" algn="l">
              <a:lnSpc>
                <a:spcPct val="115000"/>
              </a:lnSpc>
              <a:spcBef>
                <a:spcPts val="0"/>
              </a:spcBef>
              <a:spcAft>
                <a:spcPts val="0"/>
              </a:spcAft>
              <a:buClr>
                <a:srgbClr val="666666"/>
              </a:buClr>
              <a:buSzPts val="3700"/>
              <a:buFont typeface="Nunito"/>
              <a:buChar char="●"/>
            </a:pPr>
            <a:r>
              <a:rPr b="0" i="0" lang="en" sz="3700" u="none" cap="none" strike="noStrike">
                <a:solidFill>
                  <a:srgbClr val="666666"/>
                </a:solidFill>
                <a:latin typeface="Nunito"/>
                <a:ea typeface="Nunito"/>
                <a:cs typeface="Nunito"/>
                <a:sym typeface="Nunito"/>
              </a:rPr>
              <a:t>K-Means es uno de los métodos más populares, si bien no es de los más poderosos, pero su rapidez y simplicidad lo convierte en una excelente opción como punto de partida para explorar problemas de </a:t>
            </a:r>
            <a:r>
              <a:rPr b="0" i="1" lang="en" sz="3700" u="none" cap="none" strike="noStrike">
                <a:solidFill>
                  <a:srgbClr val="666666"/>
                </a:solidFill>
                <a:latin typeface="Nunito"/>
                <a:ea typeface="Nunito"/>
                <a:cs typeface="Nunito"/>
                <a:sym typeface="Nunito"/>
              </a:rPr>
              <a:t>clustering</a:t>
            </a:r>
            <a:r>
              <a:rPr b="0" i="0" lang="en" sz="3700" u="none" cap="none" strike="noStrike">
                <a:solidFill>
                  <a:srgbClr val="666666"/>
                </a:solidFill>
                <a:latin typeface="Nunito"/>
                <a:ea typeface="Nunito"/>
                <a:cs typeface="Nunito"/>
                <a:sym typeface="Nunito"/>
              </a:rPr>
              <a:t>. </a:t>
            </a:r>
            <a:endParaRPr b="0" i="0" sz="3700" u="none" cap="none" strike="noStrike">
              <a:solidFill>
                <a:srgbClr val="666666"/>
              </a:solidFill>
              <a:latin typeface="Nunito"/>
              <a:ea typeface="Nunito"/>
              <a:cs typeface="Nunito"/>
              <a:sym typeface="Nunito"/>
            </a:endParaRPr>
          </a:p>
          <a:p>
            <a:pPr indent="-425450" lvl="0" marL="457200" marR="0" rtl="0" algn="l">
              <a:lnSpc>
                <a:spcPct val="115000"/>
              </a:lnSpc>
              <a:spcBef>
                <a:spcPts val="0"/>
              </a:spcBef>
              <a:spcAft>
                <a:spcPts val="0"/>
              </a:spcAft>
              <a:buClr>
                <a:srgbClr val="666666"/>
              </a:buClr>
              <a:buSzPts val="3700"/>
              <a:buFont typeface="Nunito"/>
              <a:buChar char="●"/>
            </a:pPr>
            <a:r>
              <a:rPr b="0" i="0" lang="en" sz="3700" u="none" cap="none" strike="noStrike">
                <a:solidFill>
                  <a:srgbClr val="666666"/>
                </a:solidFill>
                <a:latin typeface="Nunito"/>
                <a:ea typeface="Nunito"/>
                <a:cs typeface="Nunito"/>
                <a:sym typeface="Nunito"/>
              </a:rPr>
              <a:t>Simplemente se le dan los datos y se le indica un número </a:t>
            </a:r>
            <a:r>
              <a:rPr b="0" i="1" lang="en" sz="3700" u="none" cap="none" strike="noStrike">
                <a:solidFill>
                  <a:srgbClr val="666666"/>
                </a:solidFill>
                <a:latin typeface="Nunito"/>
                <a:ea typeface="Nunito"/>
                <a:cs typeface="Nunito"/>
                <a:sym typeface="Nunito"/>
              </a:rPr>
              <a:t>k</a:t>
            </a:r>
            <a:r>
              <a:rPr b="0" i="0" lang="en" sz="3700" u="none" cap="none" strike="noStrike">
                <a:solidFill>
                  <a:srgbClr val="666666"/>
                </a:solidFill>
                <a:latin typeface="Nunito"/>
                <a:ea typeface="Nunito"/>
                <a:cs typeface="Nunito"/>
                <a:sym typeface="Nunito"/>
              </a:rPr>
              <a:t> que representa la cantidad de </a:t>
            </a:r>
            <a:r>
              <a:rPr b="0" i="1" lang="en" sz="3700" u="none" cap="none" strike="noStrike">
                <a:solidFill>
                  <a:srgbClr val="666666"/>
                </a:solidFill>
                <a:latin typeface="Nunito"/>
                <a:ea typeface="Nunito"/>
                <a:cs typeface="Nunito"/>
                <a:sym typeface="Nunito"/>
              </a:rPr>
              <a:t>clusters </a:t>
            </a:r>
            <a:r>
              <a:rPr b="0" i="0" lang="en" sz="3700" u="none" cap="none" strike="noStrike">
                <a:solidFill>
                  <a:srgbClr val="666666"/>
                </a:solidFill>
                <a:latin typeface="Nunito"/>
                <a:ea typeface="Nunito"/>
                <a:cs typeface="Nunito"/>
                <a:sym typeface="Nunito"/>
              </a:rPr>
              <a:t>a buscar y el algoritmo le asigna un grupo a cada punto de nuestro dataset.</a:t>
            </a:r>
            <a:endParaRPr b="0" i="0" sz="3700" u="none" cap="none" strike="noStrike">
              <a:solidFill>
                <a:srgbClr val="666666"/>
              </a:solidFill>
              <a:latin typeface="Nunito"/>
              <a:ea typeface="Nunito"/>
              <a:cs typeface="Nunito"/>
              <a:sym typeface="Nunito"/>
            </a:endParaRPr>
          </a:p>
        </p:txBody>
      </p:sp>
      <p:pic>
        <p:nvPicPr>
          <p:cNvPr id="270" name="Google Shape;270;g2d4a6451fa9_0_190"/>
          <p:cNvPicPr preferRelativeResize="0"/>
          <p:nvPr/>
        </p:nvPicPr>
        <p:blipFill rotWithShape="1">
          <a:blip r:embed="rId3">
            <a:alphaModFix/>
          </a:blip>
          <a:srcRect b="0" l="0" r="0" t="0"/>
          <a:stretch/>
        </p:blipFill>
        <p:spPr>
          <a:xfrm>
            <a:off x="3447325" y="6078800"/>
            <a:ext cx="12667125" cy="6132875"/>
          </a:xfrm>
          <a:prstGeom prst="rect">
            <a:avLst/>
          </a:prstGeom>
          <a:noFill/>
          <a:ln>
            <a:noFill/>
          </a:ln>
        </p:spPr>
      </p:pic>
      <p:sp>
        <p:nvSpPr>
          <p:cNvPr id="271" name="Google Shape;271;g2d4a6451fa9_0_190"/>
          <p:cNvSpPr txBox="1"/>
          <p:nvPr/>
        </p:nvSpPr>
        <p:spPr>
          <a:xfrm>
            <a:off x="575150" y="12211675"/>
            <a:ext cx="10287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 </a:t>
            </a:r>
            <a:r>
              <a:rPr b="0" i="0" lang="en" sz="2500" u="sng" cap="none" strike="noStrike">
                <a:solidFill>
                  <a:schemeClr val="hlink"/>
                </a:solidFill>
                <a:latin typeface="Nunito"/>
                <a:ea typeface="Nunito"/>
                <a:cs typeface="Nunito"/>
                <a:sym typeface="Nunito"/>
                <a:hlinkClick r:id="rId4"/>
              </a:rPr>
              <a:t>An Introduction to Statistical Learning</a:t>
            </a:r>
            <a:endParaRPr b="0" i="0" sz="200" u="none" cap="none" strike="noStrike">
              <a:solidFill>
                <a:srgbClr val="000000"/>
              </a:solidFill>
              <a:latin typeface="Arial"/>
              <a:ea typeface="Arial"/>
              <a:cs typeface="Arial"/>
              <a:sym typeface="Arial"/>
            </a:endParaRPr>
          </a:p>
        </p:txBody>
      </p:sp>
      <p:sp>
        <p:nvSpPr>
          <p:cNvPr id="272" name="Google Shape;272;g2d4a6451fa9_0_190"/>
          <p:cNvSpPr txBox="1"/>
          <p:nvPr/>
        </p:nvSpPr>
        <p:spPr>
          <a:xfrm>
            <a:off x="17131975" y="8407557"/>
            <a:ext cx="5234100" cy="1475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3900"/>
              <a:buFont typeface="Arial"/>
              <a:buNone/>
            </a:pPr>
            <a:r>
              <a:rPr b="1" i="0" lang="en" sz="3900" u="none" cap="none" strike="noStrike">
                <a:solidFill>
                  <a:srgbClr val="666666"/>
                </a:solidFill>
                <a:latin typeface="Nunito"/>
                <a:ea typeface="Nunito"/>
                <a:cs typeface="Nunito"/>
                <a:sym typeface="Nunito"/>
              </a:rPr>
              <a:t>Para pensar: </a:t>
            </a:r>
            <a:endParaRPr b="1" i="0" sz="3900" u="none" cap="none" strike="noStrike">
              <a:solidFill>
                <a:srgbClr val="666666"/>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3900"/>
              <a:buFont typeface="Arial"/>
              <a:buNone/>
            </a:pPr>
            <a:r>
              <a:rPr b="1" i="0" lang="en" sz="3900" u="none" cap="none" strike="noStrike">
                <a:solidFill>
                  <a:srgbClr val="666666"/>
                </a:solidFill>
                <a:latin typeface="Nunito"/>
                <a:ea typeface="Nunito"/>
                <a:cs typeface="Nunito"/>
                <a:sym typeface="Nunito"/>
              </a:rPr>
              <a:t>¿Qué es un cluster?</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d5b0ab7525_0_120"/>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pic>
        <p:nvPicPr>
          <p:cNvPr id="278" name="Google Shape;278;g2d5b0ab7525_0_120"/>
          <p:cNvPicPr preferRelativeResize="0"/>
          <p:nvPr/>
        </p:nvPicPr>
        <p:blipFill rotWithShape="1">
          <a:blip r:embed="rId3">
            <a:alphaModFix/>
          </a:blip>
          <a:srcRect b="0" l="0" r="0" t="0"/>
          <a:stretch/>
        </p:blipFill>
        <p:spPr>
          <a:xfrm>
            <a:off x="2645131" y="4876800"/>
            <a:ext cx="6268801" cy="6091200"/>
          </a:xfrm>
          <a:prstGeom prst="rect">
            <a:avLst/>
          </a:prstGeom>
          <a:noFill/>
          <a:ln>
            <a:noFill/>
          </a:ln>
        </p:spPr>
      </p:pic>
      <p:sp>
        <p:nvSpPr>
          <p:cNvPr id="279" name="Google Shape;279;g2d5b0ab7525_0_120"/>
          <p:cNvSpPr/>
          <p:nvPr/>
        </p:nvSpPr>
        <p:spPr>
          <a:xfrm>
            <a:off x="1406576" y="11582400"/>
            <a:ext cx="2946900" cy="572100"/>
          </a:xfrm>
          <a:prstGeom prst="rect">
            <a:avLst/>
          </a:prstGeom>
          <a:noFill/>
          <a:ln>
            <a:noFill/>
          </a:ln>
        </p:spPr>
        <p:txBody>
          <a:bodyPr anchorCtr="0" anchor="t" bIns="120000" lIns="240025" spcFirstLastPara="1" rIns="240025" wrap="square" tIns="1200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Source: Wikipedia</a:t>
            </a:r>
            <a:endParaRPr b="0" i="0" sz="2400" u="none" cap="none" strike="noStrike">
              <a:solidFill>
                <a:srgbClr val="000000"/>
              </a:solidFill>
              <a:latin typeface="Arial"/>
              <a:ea typeface="Arial"/>
              <a:cs typeface="Arial"/>
              <a:sym typeface="Arial"/>
            </a:endParaRPr>
          </a:p>
        </p:txBody>
      </p:sp>
      <p:sp>
        <p:nvSpPr>
          <p:cNvPr id="280" name="Google Shape;280;g2d5b0ab7525_0_120"/>
          <p:cNvSpPr txBox="1"/>
          <p:nvPr/>
        </p:nvSpPr>
        <p:spPr>
          <a:xfrm>
            <a:off x="1406575" y="2537850"/>
            <a:ext cx="20697900" cy="1475400"/>
          </a:xfrm>
          <a:prstGeom prst="rect">
            <a:avLst/>
          </a:prstGeom>
          <a:noFill/>
          <a:ln>
            <a:noFill/>
          </a:ln>
        </p:spPr>
        <p:txBody>
          <a:bodyPr anchorCtr="0" anchor="t" bIns="91425" lIns="91425" spcFirstLastPara="1" rIns="91425" wrap="square" tIns="91425">
            <a:spAutoFit/>
          </a:bodyPr>
          <a:lstStyle/>
          <a:p>
            <a:pPr indent="-438150" lvl="0" marL="457200" marR="0" rtl="0" algn="l">
              <a:lnSpc>
                <a:spcPct val="115000"/>
              </a:lnSpc>
              <a:spcBef>
                <a:spcPts val="0"/>
              </a:spcBef>
              <a:spcAft>
                <a:spcPts val="0"/>
              </a:spcAft>
              <a:buClr>
                <a:srgbClr val="666666"/>
              </a:buClr>
              <a:buSzPts val="3900"/>
              <a:buFont typeface="Nunito"/>
              <a:buChar char="●"/>
            </a:pPr>
            <a:r>
              <a:rPr b="0" i="0" lang="en" sz="3900" u="none" cap="none" strike="noStrike">
                <a:solidFill>
                  <a:srgbClr val="666666"/>
                </a:solidFill>
                <a:latin typeface="Nunito"/>
                <a:ea typeface="Nunito"/>
                <a:cs typeface="Nunito"/>
                <a:sym typeface="Nunito"/>
              </a:rPr>
              <a:t>Encuentra los </a:t>
            </a:r>
            <a:r>
              <a:rPr b="0" i="1" lang="en" sz="3900" u="none" cap="none" strike="noStrike">
                <a:solidFill>
                  <a:srgbClr val="666666"/>
                </a:solidFill>
                <a:latin typeface="Nunito"/>
                <a:ea typeface="Nunito"/>
                <a:cs typeface="Nunito"/>
                <a:sym typeface="Nunito"/>
              </a:rPr>
              <a:t>k</a:t>
            </a:r>
            <a:r>
              <a:rPr b="0" i="0" lang="en" sz="3900" u="none" cap="none" strike="noStrike">
                <a:solidFill>
                  <a:srgbClr val="666666"/>
                </a:solidFill>
                <a:latin typeface="Nunito"/>
                <a:ea typeface="Nunito"/>
                <a:cs typeface="Nunito"/>
                <a:sym typeface="Nunito"/>
              </a:rPr>
              <a:t> </a:t>
            </a:r>
            <a:r>
              <a:rPr b="1" i="0" lang="en" sz="3900" u="none" cap="none" strike="noStrike">
                <a:solidFill>
                  <a:srgbClr val="666666"/>
                </a:solidFill>
                <a:latin typeface="Nunito"/>
                <a:ea typeface="Nunito"/>
                <a:cs typeface="Nunito"/>
                <a:sym typeface="Nunito"/>
              </a:rPr>
              <a:t>centroides</a:t>
            </a:r>
            <a:r>
              <a:rPr b="0" i="0" lang="en" sz="3900" u="none" cap="none" strike="noStrike">
                <a:solidFill>
                  <a:srgbClr val="666666"/>
                </a:solidFill>
                <a:latin typeface="Nunito"/>
                <a:ea typeface="Nunito"/>
                <a:cs typeface="Nunito"/>
                <a:sym typeface="Nunito"/>
              </a:rPr>
              <a:t> que minimizan la distancia entre cada punto del conjunto de datos y su centroide correspondiente.</a:t>
            </a:r>
            <a:endParaRPr b="0" i="0" sz="3900" u="none" cap="none" strike="noStrike">
              <a:solidFill>
                <a:srgbClr val="000000"/>
              </a:solidFill>
              <a:latin typeface="Arial"/>
              <a:ea typeface="Arial"/>
              <a:cs typeface="Arial"/>
              <a:sym typeface="Arial"/>
            </a:endParaRPr>
          </a:p>
        </p:txBody>
      </p:sp>
      <p:sp>
        <p:nvSpPr>
          <p:cNvPr id="281" name="Google Shape;281;g2d5b0ab7525_0_120"/>
          <p:cNvSpPr txBox="1"/>
          <p:nvPr/>
        </p:nvSpPr>
        <p:spPr>
          <a:xfrm>
            <a:off x="11125200" y="4119450"/>
            <a:ext cx="11592300" cy="6998100"/>
          </a:xfrm>
          <a:prstGeom prst="rect">
            <a:avLst/>
          </a:prstGeom>
          <a:noFill/>
          <a:ln>
            <a:noFill/>
          </a:ln>
        </p:spPr>
        <p:txBody>
          <a:bodyPr anchorCtr="0" anchor="t" bIns="91425" lIns="91425" spcFirstLastPara="1" rIns="91425" wrap="square" tIns="91425">
            <a:spAutoFit/>
          </a:bodyPr>
          <a:lstStyle/>
          <a:p>
            <a:pPr indent="-438150" lvl="0" marL="457200" marR="0" rtl="0" algn="l">
              <a:lnSpc>
                <a:spcPct val="115000"/>
              </a:lnSpc>
              <a:spcBef>
                <a:spcPts val="0"/>
              </a:spcBef>
              <a:spcAft>
                <a:spcPts val="0"/>
              </a:spcAft>
              <a:buClr>
                <a:srgbClr val="666666"/>
              </a:buClr>
              <a:buSzPts val="3900"/>
              <a:buFont typeface="Nunito"/>
              <a:buAutoNum type="arabicPeriod"/>
            </a:pPr>
            <a:r>
              <a:rPr b="0" i="0" lang="en" sz="3900" u="none" cap="none" strike="noStrike">
                <a:solidFill>
                  <a:srgbClr val="666666"/>
                </a:solidFill>
                <a:latin typeface="Nunito"/>
                <a:ea typeface="Nunito"/>
                <a:cs typeface="Nunito"/>
                <a:sym typeface="Nunito"/>
              </a:rPr>
              <a:t>Selecciona</a:t>
            </a:r>
            <a:r>
              <a:rPr b="0" i="1" lang="en" sz="3900" u="none" cap="none" strike="noStrike">
                <a:solidFill>
                  <a:srgbClr val="666666"/>
                </a:solidFill>
                <a:latin typeface="Nunito"/>
                <a:ea typeface="Nunito"/>
                <a:cs typeface="Nunito"/>
                <a:sym typeface="Nunito"/>
              </a:rPr>
              <a:t> k </a:t>
            </a:r>
            <a:r>
              <a:rPr b="0" i="0" lang="en" sz="3900" u="none" cap="none" strike="noStrike">
                <a:solidFill>
                  <a:srgbClr val="666666"/>
                </a:solidFill>
                <a:latin typeface="Nunito"/>
                <a:ea typeface="Nunito"/>
                <a:cs typeface="Nunito"/>
                <a:sym typeface="Nunito"/>
              </a:rPr>
              <a:t>puntos del conjunto de datos como centroides iniciales. </a:t>
            </a:r>
            <a:endParaRPr b="0" i="0" sz="3900" u="none" cap="none" strike="noStrike">
              <a:solidFill>
                <a:srgbClr val="666666"/>
              </a:solidFill>
              <a:latin typeface="Nunito"/>
              <a:ea typeface="Nunito"/>
              <a:cs typeface="Nunito"/>
              <a:sym typeface="Nunito"/>
            </a:endParaRPr>
          </a:p>
          <a:p>
            <a:pPr indent="-438150" lvl="0" marL="457200" marR="0" rtl="0" algn="l">
              <a:lnSpc>
                <a:spcPct val="115000"/>
              </a:lnSpc>
              <a:spcBef>
                <a:spcPts val="0"/>
              </a:spcBef>
              <a:spcAft>
                <a:spcPts val="0"/>
              </a:spcAft>
              <a:buClr>
                <a:srgbClr val="666666"/>
              </a:buClr>
              <a:buSzPts val="3900"/>
              <a:buFont typeface="Nunito"/>
              <a:buAutoNum type="arabicPeriod"/>
            </a:pPr>
            <a:r>
              <a:rPr b="0" i="0" lang="en" sz="3900" u="none" cap="none" strike="noStrike">
                <a:solidFill>
                  <a:srgbClr val="666666"/>
                </a:solidFill>
                <a:latin typeface="Nunito"/>
                <a:ea typeface="Nunito"/>
                <a:cs typeface="Nunito"/>
                <a:sym typeface="Nunito"/>
              </a:rPr>
              <a:t>Asigna cada punto del conjunto de datos al centroide más cercano.</a:t>
            </a:r>
            <a:endParaRPr b="0" i="0" sz="3900" u="none" cap="none" strike="noStrike">
              <a:solidFill>
                <a:srgbClr val="666666"/>
              </a:solidFill>
              <a:latin typeface="Nunito"/>
              <a:ea typeface="Nunito"/>
              <a:cs typeface="Nunito"/>
              <a:sym typeface="Nunito"/>
            </a:endParaRPr>
          </a:p>
          <a:p>
            <a:pPr indent="-438150" lvl="0" marL="457200" marR="0" rtl="0" algn="l">
              <a:lnSpc>
                <a:spcPct val="115000"/>
              </a:lnSpc>
              <a:spcBef>
                <a:spcPts val="0"/>
              </a:spcBef>
              <a:spcAft>
                <a:spcPts val="0"/>
              </a:spcAft>
              <a:buClr>
                <a:srgbClr val="666666"/>
              </a:buClr>
              <a:buSzPts val="3900"/>
              <a:buFont typeface="Nunito"/>
              <a:buAutoNum type="arabicPeriod"/>
            </a:pPr>
            <a:r>
              <a:rPr b="0" i="0" lang="en" sz="3900" u="none" cap="none" strike="noStrike">
                <a:solidFill>
                  <a:srgbClr val="666666"/>
                </a:solidFill>
                <a:latin typeface="Nunito"/>
                <a:ea typeface="Nunito"/>
                <a:cs typeface="Nunito"/>
                <a:sym typeface="Nunito"/>
              </a:rPr>
              <a:t>Recalcula los centroides de cada grupo utilizando la distancia media de todos los puntos que están asociados a ese centroide.</a:t>
            </a:r>
            <a:endParaRPr b="0" i="0" sz="3900" u="none" cap="none" strike="noStrike">
              <a:solidFill>
                <a:srgbClr val="666666"/>
              </a:solidFill>
              <a:latin typeface="Nunito"/>
              <a:ea typeface="Nunito"/>
              <a:cs typeface="Nunito"/>
              <a:sym typeface="Nunito"/>
            </a:endParaRPr>
          </a:p>
          <a:p>
            <a:pPr indent="-438150" lvl="0" marL="457200" marR="0" rtl="0" algn="l">
              <a:lnSpc>
                <a:spcPct val="115000"/>
              </a:lnSpc>
              <a:spcBef>
                <a:spcPts val="0"/>
              </a:spcBef>
              <a:spcAft>
                <a:spcPts val="0"/>
              </a:spcAft>
              <a:buClr>
                <a:srgbClr val="666666"/>
              </a:buClr>
              <a:buSzPts val="3900"/>
              <a:buFont typeface="Nunito"/>
              <a:buAutoNum type="arabicPeriod"/>
            </a:pPr>
            <a:r>
              <a:rPr b="0" i="0" lang="en" sz="3900" u="none" cap="none" strike="noStrike">
                <a:solidFill>
                  <a:srgbClr val="666666"/>
                </a:solidFill>
                <a:latin typeface="Nunito"/>
                <a:ea typeface="Nunito"/>
                <a:cs typeface="Nunito"/>
                <a:sym typeface="Nunito"/>
              </a:rPr>
              <a:t>Repite los pasos 2 y 3 hasta que no haya cambios o se alcance un número máximo de iteraciones.</a:t>
            </a:r>
            <a:endParaRPr b="0" i="0" sz="3900" u="none" cap="none" strike="noStrike">
              <a:solidFill>
                <a:srgbClr val="666666"/>
              </a:solidFill>
              <a:latin typeface="Nunito"/>
              <a:ea typeface="Nunito"/>
              <a:cs typeface="Nunito"/>
              <a:sym typeface="Nunito"/>
            </a:endParaRPr>
          </a:p>
        </p:txBody>
      </p:sp>
      <p:sp>
        <p:nvSpPr>
          <p:cNvPr id="282" name="Google Shape;282;g2d5b0ab7525_0_120"/>
          <p:cNvSpPr txBox="1"/>
          <p:nvPr/>
        </p:nvSpPr>
        <p:spPr>
          <a:xfrm>
            <a:off x="13455475" y="11582400"/>
            <a:ext cx="8962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900"/>
              <a:buFont typeface="Arial"/>
              <a:buNone/>
            </a:pPr>
            <a:r>
              <a:rPr b="0" i="0" lang="en" sz="2900" u="sng" cap="none" strike="noStrike">
                <a:solidFill>
                  <a:schemeClr val="hlink"/>
                </a:solidFill>
                <a:highlight>
                  <a:srgbClr val="FFFFFF"/>
                </a:highlight>
                <a:latin typeface="Roboto"/>
                <a:ea typeface="Roboto"/>
                <a:cs typeface="Roboto"/>
                <a:sym typeface="Roboto"/>
                <a:hlinkClick r:id="rId4"/>
              </a:rPr>
              <a:t>LINK: StatQuest: K-means clustering</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d5b0ab7525_0_133"/>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288" name="Google Shape;288;g2d5b0ab7525_0_133"/>
          <p:cNvSpPr txBox="1"/>
          <p:nvPr/>
        </p:nvSpPr>
        <p:spPr>
          <a:xfrm>
            <a:off x="1406575" y="2537850"/>
            <a:ext cx="20858700" cy="7563900"/>
          </a:xfrm>
          <a:prstGeom prst="rect">
            <a:avLst/>
          </a:prstGeom>
          <a:noFill/>
          <a:ln>
            <a:noFill/>
          </a:ln>
        </p:spPr>
        <p:txBody>
          <a:bodyPr anchorCtr="0" anchor="t" bIns="91425" lIns="91425" spcFirstLastPara="1" rIns="91425" wrap="square" tIns="91425">
            <a:spAutoFit/>
          </a:bodyPr>
          <a:lstStyle/>
          <a:p>
            <a:pPr indent="-488950" lvl="0" marL="457200" marR="0" rtl="0" algn="l">
              <a:lnSpc>
                <a:spcPct val="115000"/>
              </a:lnSpc>
              <a:spcBef>
                <a:spcPts val="0"/>
              </a:spcBef>
              <a:spcAft>
                <a:spcPts val="0"/>
              </a:spcAft>
              <a:buClr>
                <a:srgbClr val="666666"/>
              </a:buClr>
              <a:buSzPts val="4700"/>
              <a:buFont typeface="Nunito"/>
              <a:buChar char="●"/>
            </a:pPr>
            <a:r>
              <a:rPr b="0" i="0" lang="en" sz="4700" u="none" cap="none" strike="noStrike">
                <a:solidFill>
                  <a:srgbClr val="666666"/>
                </a:solidFill>
                <a:latin typeface="Nunito"/>
                <a:ea typeface="Nunito"/>
                <a:cs typeface="Nunito"/>
                <a:sym typeface="Nunito"/>
              </a:rPr>
              <a:t>Si se conocen aproximadamente donde los centroides deberían estar (por ejemplo, se usó algún otro algoritmo de clustering antes) se puede inicializar el algoritmo con esos puntos como centroides iniciales.</a:t>
            </a:r>
            <a:endParaRPr b="1" i="0" sz="4700" u="none" cap="none" strike="noStrike">
              <a:solidFill>
                <a:srgbClr val="666666"/>
              </a:solidFill>
              <a:latin typeface="Nunito"/>
              <a:ea typeface="Nunito"/>
              <a:cs typeface="Nunito"/>
              <a:sym typeface="Nunito"/>
            </a:endParaRPr>
          </a:p>
          <a:p>
            <a:pPr indent="-488950" lvl="0" marL="457200" marR="0" rtl="0" algn="l">
              <a:lnSpc>
                <a:spcPct val="115000"/>
              </a:lnSpc>
              <a:spcBef>
                <a:spcPts val="0"/>
              </a:spcBef>
              <a:spcAft>
                <a:spcPts val="0"/>
              </a:spcAft>
              <a:buClr>
                <a:srgbClr val="666666"/>
              </a:buClr>
              <a:buSzPts val="4700"/>
              <a:buFont typeface="Nunito"/>
              <a:buChar char="●"/>
            </a:pPr>
            <a:r>
              <a:rPr b="0" i="0" lang="en" sz="4700" u="none" cap="none" strike="noStrike">
                <a:solidFill>
                  <a:srgbClr val="666666"/>
                </a:solidFill>
                <a:latin typeface="Nunito"/>
                <a:ea typeface="Nunito"/>
                <a:cs typeface="Nunito"/>
                <a:sym typeface="Nunito"/>
              </a:rPr>
              <a:t>Dependiendo de los datos, los clusters encontrados pueden depender de las inicializaciones al azar de los centroides, se puede ejecutar varias veces con varias inicializaciones aleatorias (hiperparámetro </a:t>
            </a:r>
            <a:r>
              <a:rPr b="0" i="0" lang="en" sz="4700" u="none" cap="none" strike="noStrike">
                <a:solidFill>
                  <a:srgbClr val="666666"/>
                </a:solidFill>
                <a:latin typeface="Consolas"/>
                <a:ea typeface="Consolas"/>
                <a:cs typeface="Consolas"/>
                <a:sym typeface="Consolas"/>
              </a:rPr>
              <a:t>n_init</a:t>
            </a:r>
            <a:r>
              <a:rPr b="0" i="0" lang="en" sz="4700" u="none" cap="none" strike="noStrike">
                <a:solidFill>
                  <a:srgbClr val="666666"/>
                </a:solidFill>
                <a:latin typeface="Nunito"/>
                <a:ea typeface="Nunito"/>
                <a:cs typeface="Nunito"/>
                <a:sym typeface="Nunito"/>
              </a:rPr>
              <a:t>) y devolver el “mejor agrupamiento”. </a:t>
            </a:r>
            <a:endParaRPr b="0" i="0" sz="4700" u="none" cap="none" strike="noStrike">
              <a:solidFill>
                <a:srgbClr val="666666"/>
              </a:solidFill>
              <a:latin typeface="Nunito"/>
              <a:ea typeface="Nunito"/>
              <a:cs typeface="Nunito"/>
              <a:sym typeface="Nunito"/>
            </a:endParaRPr>
          </a:p>
          <a:p>
            <a:pPr indent="-488950" lvl="0" marL="457200" marR="0" rtl="0" algn="l">
              <a:lnSpc>
                <a:spcPct val="115000"/>
              </a:lnSpc>
              <a:spcBef>
                <a:spcPts val="0"/>
              </a:spcBef>
              <a:spcAft>
                <a:spcPts val="0"/>
              </a:spcAft>
              <a:buClr>
                <a:srgbClr val="666666"/>
              </a:buClr>
              <a:buSzPts val="4700"/>
              <a:buFont typeface="Nunito"/>
              <a:buChar char="●"/>
            </a:pPr>
            <a:r>
              <a:rPr b="0" i="0" lang="en" sz="4700" u="none" cap="none" strike="noStrike">
                <a:solidFill>
                  <a:srgbClr val="666666"/>
                </a:solidFill>
                <a:latin typeface="Nunito"/>
                <a:ea typeface="Nunito"/>
                <a:cs typeface="Nunito"/>
                <a:sym typeface="Nunito"/>
              </a:rPr>
              <a:t>Esto nos lleva a pensar cómo elegimos un </a:t>
            </a:r>
            <a:r>
              <a:rPr b="0" i="1" lang="en" sz="4700" u="none" cap="none" strike="noStrike">
                <a:solidFill>
                  <a:srgbClr val="666666"/>
                </a:solidFill>
                <a:latin typeface="Nunito"/>
                <a:ea typeface="Nunito"/>
                <a:cs typeface="Nunito"/>
                <a:sym typeface="Nunito"/>
              </a:rPr>
              <a:t>k</a:t>
            </a:r>
            <a:r>
              <a:rPr b="0" i="0" lang="en" sz="4700" u="none" cap="none" strike="noStrike">
                <a:solidFill>
                  <a:srgbClr val="666666"/>
                </a:solidFill>
                <a:latin typeface="Nunito"/>
                <a:ea typeface="Nunito"/>
                <a:cs typeface="Nunito"/>
                <a:sym typeface="Nunito"/>
              </a:rPr>
              <a:t> adecuado y que significa un “buen agrupamiento”...</a:t>
            </a:r>
            <a:endParaRPr b="0" i="0" sz="4700" u="none" cap="none" strike="noStrike">
              <a:solidFill>
                <a:srgbClr val="666666"/>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0efb5dbbd7_0_1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294" name="Google Shape;294;g30efb5dbbd7_0_17"/>
          <p:cNvSpPr txBox="1"/>
          <p:nvPr/>
        </p:nvSpPr>
        <p:spPr>
          <a:xfrm>
            <a:off x="1406575" y="2537850"/>
            <a:ext cx="20697900" cy="3540900"/>
          </a:xfrm>
          <a:prstGeom prst="rect">
            <a:avLst/>
          </a:prstGeom>
          <a:noFill/>
          <a:ln>
            <a:noFill/>
          </a:ln>
        </p:spPr>
        <p:txBody>
          <a:bodyPr anchorCtr="0" anchor="t" bIns="91425" lIns="91425" spcFirstLastPara="1" rIns="91425" wrap="square" tIns="91425">
            <a:spAutoFit/>
          </a:bodyPr>
          <a:lstStyle/>
          <a:p>
            <a:pPr indent="-501650" lvl="0" marL="457200" marR="0" rtl="0" algn="l">
              <a:lnSpc>
                <a:spcPct val="115000"/>
              </a:lnSpc>
              <a:spcBef>
                <a:spcPts val="0"/>
              </a:spcBef>
              <a:spcAft>
                <a:spcPts val="0"/>
              </a:spcAft>
              <a:buClr>
                <a:srgbClr val="666666"/>
              </a:buClr>
              <a:buSzPts val="4900"/>
              <a:buFont typeface="Nunito"/>
              <a:buChar char="●"/>
            </a:pPr>
            <a:r>
              <a:rPr b="0" i="0" lang="en" sz="4900" u="none" cap="none" strike="noStrike">
                <a:solidFill>
                  <a:srgbClr val="666666"/>
                </a:solidFill>
                <a:latin typeface="Nunito"/>
                <a:ea typeface="Nunito"/>
                <a:cs typeface="Nunito"/>
                <a:sym typeface="Nunito"/>
              </a:rPr>
              <a:t>Un criterio para definir el mejor agrupamiento usa como métrica la </a:t>
            </a:r>
            <a:r>
              <a:rPr b="1" i="0" lang="en" sz="4900" u="none" cap="none" strike="noStrike">
                <a:solidFill>
                  <a:srgbClr val="666666"/>
                </a:solidFill>
                <a:latin typeface="Nunito"/>
                <a:ea typeface="Nunito"/>
                <a:cs typeface="Nunito"/>
                <a:sym typeface="Nunito"/>
              </a:rPr>
              <a:t>inercia</a:t>
            </a:r>
            <a:r>
              <a:rPr b="0" i="0" lang="en" sz="4900" u="none" cap="none" strike="noStrike">
                <a:solidFill>
                  <a:srgbClr val="666666"/>
                </a:solidFill>
                <a:latin typeface="Nunito"/>
                <a:ea typeface="Nunito"/>
                <a:cs typeface="Nunito"/>
                <a:sym typeface="Nunito"/>
              </a:rPr>
              <a:t>: que es la </a:t>
            </a:r>
            <a:r>
              <a:rPr lang="en" sz="4900">
                <a:solidFill>
                  <a:srgbClr val="666666"/>
                </a:solidFill>
                <a:latin typeface="Nunito"/>
                <a:ea typeface="Nunito"/>
                <a:cs typeface="Nunito"/>
                <a:sym typeface="Nunito"/>
              </a:rPr>
              <a:t>suma de las distancias cuadradas </a:t>
            </a:r>
            <a:r>
              <a:rPr b="0" i="0" lang="en" sz="4900" u="none" cap="none" strike="noStrike">
                <a:solidFill>
                  <a:srgbClr val="666666"/>
                </a:solidFill>
                <a:latin typeface="Nunito"/>
                <a:ea typeface="Nunito"/>
                <a:cs typeface="Nunito"/>
                <a:sym typeface="Nunito"/>
              </a:rPr>
              <a:t>de cada </a:t>
            </a:r>
            <a:r>
              <a:rPr lang="en" sz="4900">
                <a:solidFill>
                  <a:srgbClr val="666666"/>
                </a:solidFill>
                <a:latin typeface="Nunito"/>
                <a:ea typeface="Nunito"/>
                <a:cs typeface="Nunito"/>
                <a:sym typeface="Nunito"/>
              </a:rPr>
              <a:t>punto</a:t>
            </a:r>
            <a:r>
              <a:rPr b="0" i="0" lang="en" sz="4900" u="none" cap="none" strike="noStrike">
                <a:solidFill>
                  <a:srgbClr val="666666"/>
                </a:solidFill>
                <a:latin typeface="Nunito"/>
                <a:ea typeface="Nunito"/>
                <a:cs typeface="Nunito"/>
                <a:sym typeface="Nunito"/>
              </a:rPr>
              <a:t> a su centroide más cercano. Cuanto menor es la inercia, más concentrados están los puntos alrededor de los </a:t>
            </a:r>
            <a:r>
              <a:rPr lang="en" sz="4900">
                <a:solidFill>
                  <a:srgbClr val="666666"/>
                </a:solidFill>
                <a:latin typeface="Nunito"/>
                <a:ea typeface="Nunito"/>
                <a:cs typeface="Nunito"/>
                <a:sym typeface="Nunito"/>
              </a:rPr>
              <a:t>centroides</a:t>
            </a:r>
            <a:r>
              <a:rPr b="0" i="0" lang="en" sz="4900" u="none" cap="none" strike="noStrike">
                <a:solidFill>
                  <a:srgbClr val="666666"/>
                </a:solidFill>
                <a:latin typeface="Nunito"/>
                <a:ea typeface="Nunito"/>
                <a:cs typeface="Nunito"/>
                <a:sym typeface="Nunito"/>
              </a:rPr>
              <a:t>.</a:t>
            </a:r>
            <a:endParaRPr b="0" i="0" sz="4900" u="none" cap="none" strike="noStrike">
              <a:solidFill>
                <a:srgbClr val="666666"/>
              </a:solidFill>
              <a:latin typeface="Nunito"/>
              <a:ea typeface="Nunito"/>
              <a:cs typeface="Nunito"/>
              <a:sym typeface="Nunito"/>
            </a:endParaRPr>
          </a:p>
        </p:txBody>
      </p:sp>
      <p:pic>
        <p:nvPicPr>
          <p:cNvPr id="295" name="Google Shape;295;g30efb5dbbd7_0_17"/>
          <p:cNvPicPr preferRelativeResize="0"/>
          <p:nvPr/>
        </p:nvPicPr>
        <p:blipFill rotWithShape="1">
          <a:blip r:embed="rId3">
            <a:alphaModFix/>
          </a:blip>
          <a:srcRect b="0" l="0" r="0" t="0"/>
          <a:stretch/>
        </p:blipFill>
        <p:spPr>
          <a:xfrm>
            <a:off x="8166888" y="7545397"/>
            <a:ext cx="6932475" cy="2515325"/>
          </a:xfrm>
          <a:prstGeom prst="rect">
            <a:avLst/>
          </a:prstGeom>
          <a:noFill/>
          <a:ln>
            <a:noFill/>
          </a:ln>
        </p:spPr>
      </p:pic>
      <p:sp>
        <p:nvSpPr>
          <p:cNvPr id="296" name="Google Shape;296;g30efb5dbbd7_0_17"/>
          <p:cNvSpPr txBox="1"/>
          <p:nvPr/>
        </p:nvSpPr>
        <p:spPr>
          <a:xfrm>
            <a:off x="1000975" y="11926500"/>
            <a:ext cx="400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del Gerón</a:t>
            </a:r>
            <a:endParaRPr b="0" i="0" sz="2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39ad8d43ee8_0_64"/>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302" name="Google Shape;302;g39ad8d43ee8_0_64"/>
          <p:cNvSpPr txBox="1"/>
          <p:nvPr/>
        </p:nvSpPr>
        <p:spPr>
          <a:xfrm>
            <a:off x="11766525" y="2637975"/>
            <a:ext cx="10498800" cy="9639600"/>
          </a:xfrm>
          <a:prstGeom prst="rect">
            <a:avLst/>
          </a:prstGeom>
          <a:noFill/>
          <a:ln>
            <a:noFill/>
          </a:ln>
        </p:spPr>
        <p:txBody>
          <a:bodyPr anchorCtr="0" anchor="t" bIns="91425" lIns="91425" spcFirstLastPara="1" rIns="91425" wrap="square" tIns="91425">
            <a:spAutoFit/>
          </a:bodyPr>
          <a:lstStyle/>
          <a:p>
            <a:pPr indent="-476250" lvl="0" marL="457200" marR="0" rtl="0" algn="l">
              <a:lnSpc>
                <a:spcPct val="115000"/>
              </a:lnSpc>
              <a:spcBef>
                <a:spcPts val="0"/>
              </a:spcBef>
              <a:spcAft>
                <a:spcPts val="0"/>
              </a:spcAft>
              <a:buClr>
                <a:srgbClr val="666666"/>
              </a:buClr>
              <a:buSzPts val="4500"/>
              <a:buFont typeface="Nunito"/>
              <a:buChar char="●"/>
            </a:pPr>
            <a:r>
              <a:rPr b="0" i="0" lang="en" sz="4500" u="none" cap="none" strike="noStrike">
                <a:solidFill>
                  <a:srgbClr val="666666"/>
                </a:solidFill>
                <a:latin typeface="Nunito"/>
                <a:ea typeface="Nunito"/>
                <a:cs typeface="Nunito"/>
                <a:sym typeface="Nunito"/>
              </a:rPr>
              <a:t>Se prueba con diferentes </a:t>
            </a:r>
            <a:r>
              <a:rPr b="0" i="1" lang="en" sz="4500" u="none" cap="none" strike="noStrike">
                <a:solidFill>
                  <a:srgbClr val="666666"/>
                </a:solidFill>
                <a:latin typeface="Nunito"/>
                <a:ea typeface="Nunito"/>
                <a:cs typeface="Nunito"/>
                <a:sym typeface="Nunito"/>
              </a:rPr>
              <a:t>k </a:t>
            </a:r>
            <a:r>
              <a:rPr b="0" i="0" lang="en" sz="4500" u="none" cap="none" strike="noStrike">
                <a:solidFill>
                  <a:srgbClr val="666666"/>
                </a:solidFill>
                <a:latin typeface="Nunito"/>
                <a:ea typeface="Nunito"/>
                <a:cs typeface="Nunito"/>
                <a:sym typeface="Nunito"/>
              </a:rPr>
              <a:t>buscando el punto en el que la inercia</a:t>
            </a:r>
            <a:r>
              <a:rPr b="0" i="1" lang="en" sz="4500" u="none" cap="none" strike="noStrike">
                <a:solidFill>
                  <a:srgbClr val="666666"/>
                </a:solidFill>
                <a:latin typeface="Nunito"/>
                <a:ea typeface="Nunito"/>
                <a:cs typeface="Nunito"/>
                <a:sym typeface="Nunito"/>
              </a:rPr>
              <a:t> deja de disminuir tan rápido </a:t>
            </a:r>
            <a:r>
              <a:rPr b="0" i="0" lang="en" sz="4500" u="none" cap="none" strike="noStrike">
                <a:solidFill>
                  <a:srgbClr val="666666"/>
                </a:solidFill>
                <a:latin typeface="Nunito"/>
                <a:ea typeface="Nunito"/>
                <a:cs typeface="Nunito"/>
                <a:sym typeface="Nunito"/>
              </a:rPr>
              <a:t>(formando el famoso “</a:t>
            </a:r>
            <a:r>
              <a:rPr b="0" i="1" lang="en" sz="4500" u="none" cap="none" strike="noStrike">
                <a:solidFill>
                  <a:srgbClr val="666666"/>
                </a:solidFill>
                <a:latin typeface="Nunito"/>
                <a:ea typeface="Nunito"/>
                <a:cs typeface="Nunito"/>
                <a:sym typeface="Nunito"/>
              </a:rPr>
              <a:t>codo”</a:t>
            </a:r>
            <a:r>
              <a:rPr b="0" i="0" lang="en" sz="4500" u="none" cap="none" strike="noStrike">
                <a:solidFill>
                  <a:srgbClr val="666666"/>
                </a:solidFill>
                <a:latin typeface="Nunito"/>
                <a:ea typeface="Nunito"/>
                <a:cs typeface="Nunito"/>
                <a:sym typeface="Nunito"/>
              </a:rPr>
              <a:t>).</a:t>
            </a:r>
            <a:endParaRPr b="0" i="0" sz="4500" u="none" cap="none" strike="noStrike">
              <a:solidFill>
                <a:srgbClr val="666666"/>
              </a:solidFill>
              <a:latin typeface="Nunito"/>
              <a:ea typeface="Nunito"/>
              <a:cs typeface="Nunito"/>
              <a:sym typeface="Nunito"/>
            </a:endParaRPr>
          </a:p>
          <a:p>
            <a:pPr indent="-476250" lvl="0" marL="457200" marR="0" rtl="0" algn="l">
              <a:lnSpc>
                <a:spcPct val="115000"/>
              </a:lnSpc>
              <a:spcBef>
                <a:spcPts val="0"/>
              </a:spcBef>
              <a:spcAft>
                <a:spcPts val="0"/>
              </a:spcAft>
              <a:buClr>
                <a:srgbClr val="666666"/>
              </a:buClr>
              <a:buSzPts val="4500"/>
              <a:buFont typeface="Nunito"/>
              <a:buChar char="●"/>
            </a:pPr>
            <a:r>
              <a:rPr b="0" i="0" lang="en" sz="4500" u="none" cap="none" strike="noStrike">
                <a:solidFill>
                  <a:srgbClr val="666666"/>
                </a:solidFill>
                <a:latin typeface="Nunito"/>
                <a:ea typeface="Nunito"/>
                <a:cs typeface="Nunito"/>
                <a:sym typeface="Nunito"/>
              </a:rPr>
              <a:t>Es una forma rápida de calcular pero un poco tosca (además de que siempre va a disminuir cuando aumenta </a:t>
            </a:r>
            <a:r>
              <a:rPr b="0" i="1" lang="en" sz="4500" u="none" cap="none" strike="noStrike">
                <a:solidFill>
                  <a:srgbClr val="666666"/>
                </a:solidFill>
                <a:latin typeface="Nunito"/>
                <a:ea typeface="Nunito"/>
                <a:cs typeface="Nunito"/>
                <a:sym typeface="Nunito"/>
              </a:rPr>
              <a:t>k</a:t>
            </a:r>
            <a:r>
              <a:rPr b="0" i="0" lang="en" sz="4500" u="none" cap="none" strike="noStrike">
                <a:solidFill>
                  <a:srgbClr val="666666"/>
                </a:solidFill>
                <a:latin typeface="Nunito"/>
                <a:ea typeface="Nunito"/>
                <a:cs typeface="Nunito"/>
                <a:sym typeface="Nunito"/>
              </a:rPr>
              <a:t>), otra forma más costosa computacionalmente, pero más precisa, es usar la métrica de </a:t>
            </a:r>
            <a:r>
              <a:rPr b="1" i="0" lang="en" sz="4500" u="none" cap="none" strike="noStrike">
                <a:solidFill>
                  <a:srgbClr val="666666"/>
                </a:solidFill>
                <a:latin typeface="Nunito"/>
                <a:ea typeface="Nunito"/>
                <a:cs typeface="Nunito"/>
                <a:sym typeface="Nunito"/>
              </a:rPr>
              <a:t>la Silueta</a:t>
            </a:r>
            <a:r>
              <a:rPr b="0" i="0" lang="en" sz="4500" u="none" cap="none" strike="noStrike">
                <a:solidFill>
                  <a:srgbClr val="666666"/>
                </a:solidFill>
                <a:latin typeface="Nunito"/>
                <a:ea typeface="Nunito"/>
                <a:cs typeface="Nunito"/>
                <a:sym typeface="Nunito"/>
              </a:rPr>
              <a:t>.</a:t>
            </a:r>
            <a:endParaRPr b="0" i="0" sz="4500" u="none" cap="none" strike="noStrike">
              <a:solidFill>
                <a:srgbClr val="666666"/>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3600"/>
              <a:buFont typeface="Arial"/>
              <a:buNone/>
            </a:pPr>
            <a:r>
              <a:t/>
            </a:r>
            <a:endParaRPr b="0" i="1" sz="4500" u="none" cap="none" strike="noStrike">
              <a:solidFill>
                <a:srgbClr val="666666"/>
              </a:solidFill>
              <a:latin typeface="Nunito"/>
              <a:ea typeface="Nunito"/>
              <a:cs typeface="Nunito"/>
              <a:sym typeface="Nunito"/>
            </a:endParaRPr>
          </a:p>
        </p:txBody>
      </p:sp>
      <p:pic>
        <p:nvPicPr>
          <p:cNvPr id="303" name="Google Shape;303;g39ad8d43ee8_0_64"/>
          <p:cNvPicPr preferRelativeResize="0"/>
          <p:nvPr/>
        </p:nvPicPr>
        <p:blipFill rotWithShape="1">
          <a:blip r:embed="rId3">
            <a:alphaModFix/>
          </a:blip>
          <a:srcRect b="0" l="0" r="0" t="0"/>
          <a:stretch/>
        </p:blipFill>
        <p:spPr>
          <a:xfrm>
            <a:off x="1023652" y="5214075"/>
            <a:ext cx="10299774" cy="4422050"/>
          </a:xfrm>
          <a:prstGeom prst="rect">
            <a:avLst/>
          </a:prstGeom>
          <a:noFill/>
          <a:ln>
            <a:noFill/>
          </a:ln>
        </p:spPr>
      </p:pic>
      <p:sp>
        <p:nvSpPr>
          <p:cNvPr id="304" name="Google Shape;304;g39ad8d43ee8_0_64"/>
          <p:cNvSpPr txBox="1"/>
          <p:nvPr/>
        </p:nvSpPr>
        <p:spPr>
          <a:xfrm>
            <a:off x="1000975" y="11926500"/>
            <a:ext cx="400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del Gerón</a:t>
            </a:r>
            <a:endParaRPr b="0" i="0" sz="2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30efb5dbbd7_0_3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310" name="Google Shape;310;g30efb5dbbd7_0_37"/>
          <p:cNvSpPr txBox="1"/>
          <p:nvPr/>
        </p:nvSpPr>
        <p:spPr>
          <a:xfrm>
            <a:off x="1406575" y="2537850"/>
            <a:ext cx="20697900" cy="4236000"/>
          </a:xfrm>
          <a:prstGeom prst="rect">
            <a:avLst/>
          </a:prstGeom>
          <a:noFill/>
          <a:ln>
            <a:noFill/>
          </a:ln>
        </p:spPr>
        <p:txBody>
          <a:bodyPr anchorCtr="0" anchor="t" bIns="91425" lIns="91425" spcFirstLastPara="1" rIns="91425" wrap="square" tIns="91425">
            <a:spAutoFit/>
          </a:bodyPr>
          <a:lstStyle/>
          <a:p>
            <a:pPr indent="-488950" lvl="0" marL="457200" marR="0" rtl="0" algn="l">
              <a:lnSpc>
                <a:spcPct val="115000"/>
              </a:lnSpc>
              <a:spcBef>
                <a:spcPts val="0"/>
              </a:spcBef>
              <a:spcAft>
                <a:spcPts val="0"/>
              </a:spcAft>
              <a:buClr>
                <a:srgbClr val="666666"/>
              </a:buClr>
              <a:buSzPts val="4700"/>
              <a:buFont typeface="Nunito"/>
              <a:buChar char="●"/>
            </a:pPr>
            <a:r>
              <a:rPr b="1" i="0" lang="en" sz="4700" u="none" cap="none" strike="noStrike">
                <a:solidFill>
                  <a:srgbClr val="666666"/>
                </a:solidFill>
                <a:latin typeface="Nunito"/>
                <a:ea typeface="Nunito"/>
                <a:cs typeface="Nunito"/>
                <a:sym typeface="Nunito"/>
              </a:rPr>
              <a:t>Silueta</a:t>
            </a:r>
            <a:r>
              <a:rPr lang="en" sz="4700">
                <a:solidFill>
                  <a:srgbClr val="666666"/>
                </a:solidFill>
                <a:latin typeface="Nunito"/>
                <a:ea typeface="Nunito"/>
                <a:cs typeface="Nunito"/>
                <a:sym typeface="Nunito"/>
              </a:rPr>
              <a:t>, </a:t>
            </a:r>
            <a:r>
              <a:rPr b="0" i="0" lang="en" sz="4700" u="none" cap="none" strike="noStrike">
                <a:solidFill>
                  <a:srgbClr val="666666"/>
                </a:solidFill>
                <a:latin typeface="Nunito"/>
                <a:ea typeface="Nunito"/>
                <a:cs typeface="Nunito"/>
                <a:sym typeface="Nunito"/>
              </a:rPr>
              <a:t>para cada punto </a:t>
            </a:r>
            <a:r>
              <a:rPr b="0" i="1" lang="en" sz="4700" u="none" cap="none" strike="noStrike">
                <a:solidFill>
                  <a:srgbClr val="666666"/>
                </a:solidFill>
                <a:latin typeface="Nunito"/>
                <a:ea typeface="Nunito"/>
                <a:cs typeface="Nunito"/>
                <a:sym typeface="Nunito"/>
              </a:rPr>
              <a:t>i</a:t>
            </a:r>
            <a:r>
              <a:rPr lang="en" sz="4700">
                <a:solidFill>
                  <a:srgbClr val="666666"/>
                </a:solidFill>
                <a:latin typeface="Nunito"/>
                <a:ea typeface="Nunito"/>
                <a:cs typeface="Nunito"/>
                <a:sym typeface="Nunito"/>
              </a:rPr>
              <a:t>:</a:t>
            </a:r>
            <a:endParaRPr b="0" sz="4700" u="none" cap="none" strike="noStrike">
              <a:solidFill>
                <a:srgbClr val="666666"/>
              </a:solidFill>
              <a:latin typeface="Nunito"/>
              <a:ea typeface="Nunito"/>
              <a:cs typeface="Nunito"/>
              <a:sym typeface="Nunito"/>
            </a:endParaRPr>
          </a:p>
          <a:p>
            <a:pPr indent="-527050" lvl="1" marL="914400" marR="0" rtl="0" algn="l">
              <a:lnSpc>
                <a:spcPct val="115000"/>
              </a:lnSpc>
              <a:spcBef>
                <a:spcPts val="0"/>
              </a:spcBef>
              <a:spcAft>
                <a:spcPts val="0"/>
              </a:spcAft>
              <a:buClr>
                <a:srgbClr val="666666"/>
              </a:buClr>
              <a:buSzPts val="4700"/>
              <a:buFont typeface="Nunito"/>
              <a:buChar char="○"/>
            </a:pPr>
            <a:r>
              <a:rPr b="1" i="1" lang="en" sz="4700" u="none" cap="none" strike="noStrike">
                <a:solidFill>
                  <a:srgbClr val="666666"/>
                </a:solidFill>
                <a:latin typeface="Nunito"/>
                <a:ea typeface="Nunito"/>
                <a:cs typeface="Nunito"/>
                <a:sym typeface="Nunito"/>
              </a:rPr>
              <a:t>a(i)</a:t>
            </a:r>
            <a:r>
              <a:rPr b="0" i="1" lang="en" sz="4700" u="none" cap="none" strike="noStrike">
                <a:solidFill>
                  <a:srgbClr val="666666"/>
                </a:solidFill>
                <a:latin typeface="Nunito"/>
                <a:ea typeface="Nunito"/>
                <a:cs typeface="Nunito"/>
                <a:sym typeface="Nunito"/>
              </a:rPr>
              <a:t> es la distancia media a otros datos del mismo cluster (es la distancia media intra-cluster)</a:t>
            </a:r>
            <a:r>
              <a:rPr i="1" lang="en" sz="4700">
                <a:solidFill>
                  <a:srgbClr val="666666"/>
                </a:solidFill>
                <a:latin typeface="Nunito"/>
                <a:ea typeface="Nunito"/>
                <a:cs typeface="Nunito"/>
                <a:sym typeface="Nunito"/>
              </a:rPr>
              <a:t>.</a:t>
            </a:r>
            <a:endParaRPr b="0" i="1" sz="4700" u="none" cap="none" strike="noStrike">
              <a:solidFill>
                <a:srgbClr val="666666"/>
              </a:solidFill>
              <a:latin typeface="Nunito"/>
              <a:ea typeface="Nunito"/>
              <a:cs typeface="Nunito"/>
              <a:sym typeface="Nunito"/>
            </a:endParaRPr>
          </a:p>
          <a:p>
            <a:pPr indent="-527050" lvl="1" marL="914400" marR="0" rtl="0" algn="l">
              <a:lnSpc>
                <a:spcPct val="115000"/>
              </a:lnSpc>
              <a:spcBef>
                <a:spcPts val="0"/>
              </a:spcBef>
              <a:spcAft>
                <a:spcPts val="0"/>
              </a:spcAft>
              <a:buClr>
                <a:srgbClr val="666666"/>
              </a:buClr>
              <a:buSzPts val="4700"/>
              <a:buFont typeface="Nunito"/>
              <a:buChar char="○"/>
            </a:pPr>
            <a:r>
              <a:rPr b="1" i="1" lang="en" sz="4700" u="none" cap="none" strike="noStrike">
                <a:solidFill>
                  <a:srgbClr val="666666"/>
                </a:solidFill>
                <a:latin typeface="Nunito"/>
                <a:ea typeface="Nunito"/>
                <a:cs typeface="Nunito"/>
                <a:sym typeface="Nunito"/>
              </a:rPr>
              <a:t>b(i)</a:t>
            </a:r>
            <a:r>
              <a:rPr b="0" i="1" lang="en" sz="4700" u="none" cap="none" strike="noStrike">
                <a:solidFill>
                  <a:srgbClr val="666666"/>
                </a:solidFill>
                <a:latin typeface="Nunito"/>
                <a:ea typeface="Nunito"/>
                <a:cs typeface="Nunito"/>
                <a:sym typeface="Nunito"/>
              </a:rPr>
              <a:t> es la distancia media al cluster más cercano, es decir, la distancia media a datos del siguiente cluster más cercano</a:t>
            </a:r>
            <a:r>
              <a:rPr i="1" lang="en" sz="4700">
                <a:solidFill>
                  <a:srgbClr val="666666"/>
                </a:solidFill>
                <a:latin typeface="Nunito"/>
                <a:ea typeface="Nunito"/>
                <a:cs typeface="Nunito"/>
                <a:sym typeface="Nunito"/>
              </a:rPr>
              <a:t>.</a:t>
            </a:r>
            <a:endParaRPr b="0" i="1" sz="4700" u="none" cap="none" strike="noStrike">
              <a:solidFill>
                <a:srgbClr val="666666"/>
              </a:solidFill>
              <a:latin typeface="Nunito"/>
              <a:ea typeface="Nunito"/>
              <a:cs typeface="Nunito"/>
              <a:sym typeface="Nunito"/>
            </a:endParaRPr>
          </a:p>
        </p:txBody>
      </p:sp>
      <p:pic>
        <p:nvPicPr>
          <p:cNvPr id="311" name="Google Shape;311;g30efb5dbbd7_0_37"/>
          <p:cNvPicPr preferRelativeResize="0"/>
          <p:nvPr/>
        </p:nvPicPr>
        <p:blipFill rotWithShape="1">
          <a:blip r:embed="rId3">
            <a:alphaModFix/>
          </a:blip>
          <a:srcRect b="0" l="0" r="0" t="0"/>
          <a:stretch/>
        </p:blipFill>
        <p:spPr>
          <a:xfrm>
            <a:off x="8120588" y="7925320"/>
            <a:ext cx="7025075" cy="241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39ad8d43ee8_0_73"/>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317" name="Google Shape;317;g39ad8d43ee8_0_73"/>
          <p:cNvSpPr txBox="1"/>
          <p:nvPr/>
        </p:nvSpPr>
        <p:spPr>
          <a:xfrm>
            <a:off x="1406575" y="2541300"/>
            <a:ext cx="10011900" cy="6935700"/>
          </a:xfrm>
          <a:prstGeom prst="rect">
            <a:avLst/>
          </a:prstGeom>
          <a:noFill/>
          <a:ln>
            <a:noFill/>
          </a:ln>
        </p:spPr>
        <p:txBody>
          <a:bodyPr anchorCtr="0" anchor="t" bIns="91425" lIns="91425" spcFirstLastPara="1" rIns="91425" wrap="square" tIns="91425">
            <a:spAutoFit/>
          </a:bodyPr>
          <a:lstStyle/>
          <a:p>
            <a:pPr indent="-463550" lvl="0" marL="457200" marR="0" rtl="0" algn="l">
              <a:lnSpc>
                <a:spcPct val="115000"/>
              </a:lnSpc>
              <a:spcBef>
                <a:spcPts val="0"/>
              </a:spcBef>
              <a:spcAft>
                <a:spcPts val="0"/>
              </a:spcAft>
              <a:buClr>
                <a:srgbClr val="666666"/>
              </a:buClr>
              <a:buSzPts val="4300"/>
              <a:buFont typeface="Nunito"/>
              <a:buChar char="●"/>
            </a:pPr>
            <a:r>
              <a:rPr b="0" i="0" lang="en" sz="4300" u="none" cap="none" strike="noStrike">
                <a:solidFill>
                  <a:srgbClr val="666666"/>
                </a:solidFill>
                <a:latin typeface="Nunito"/>
                <a:ea typeface="Nunito"/>
                <a:cs typeface="Nunito"/>
                <a:sym typeface="Nunito"/>
              </a:rPr>
              <a:t>Se calcula para todos los puntos y se hace el promedio. </a:t>
            </a:r>
            <a:endParaRPr b="0" i="0" sz="4300" u="none" cap="none" strike="noStrike">
              <a:solidFill>
                <a:srgbClr val="666666"/>
              </a:solidFill>
              <a:latin typeface="Nunito"/>
              <a:ea typeface="Nunito"/>
              <a:cs typeface="Nunito"/>
              <a:sym typeface="Nunito"/>
            </a:endParaRPr>
          </a:p>
          <a:p>
            <a:pPr indent="-463550" lvl="0" marL="457200" marR="0" rtl="0" algn="l">
              <a:lnSpc>
                <a:spcPct val="115000"/>
              </a:lnSpc>
              <a:spcBef>
                <a:spcPts val="0"/>
              </a:spcBef>
              <a:spcAft>
                <a:spcPts val="0"/>
              </a:spcAft>
              <a:buClr>
                <a:srgbClr val="666666"/>
              </a:buClr>
              <a:buSzPts val="4300"/>
              <a:buFont typeface="Nunito"/>
              <a:buChar char="●"/>
            </a:pPr>
            <a:r>
              <a:rPr b="0" i="0" lang="en" sz="4300" u="none" cap="none" strike="noStrike">
                <a:solidFill>
                  <a:srgbClr val="666666"/>
                </a:solidFill>
                <a:latin typeface="Nunito"/>
                <a:ea typeface="Nunito"/>
                <a:cs typeface="Nunito"/>
                <a:sym typeface="Nunito"/>
              </a:rPr>
              <a:t>Puede variar entre -1 y +1: un coeficiente cercano a +1 significa que el dato está bien asignado dentro de su propio cluster y lejos de otros clusters, mientras que un coeficiente cercano a 0 significa que un dato está cerca del límite de un cluster. </a:t>
            </a:r>
            <a:endParaRPr b="0" i="1" sz="4300" u="none" cap="none" strike="noStrike">
              <a:solidFill>
                <a:srgbClr val="666666"/>
              </a:solidFill>
              <a:latin typeface="Nunito"/>
              <a:ea typeface="Nunito"/>
              <a:cs typeface="Nunito"/>
              <a:sym typeface="Nunito"/>
            </a:endParaRPr>
          </a:p>
        </p:txBody>
      </p:sp>
      <p:sp>
        <p:nvSpPr>
          <p:cNvPr id="318" name="Google Shape;318;g39ad8d43ee8_0_73"/>
          <p:cNvSpPr txBox="1"/>
          <p:nvPr/>
        </p:nvSpPr>
        <p:spPr>
          <a:xfrm>
            <a:off x="19720600" y="8443528"/>
            <a:ext cx="400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del Gerón</a:t>
            </a:r>
            <a:endParaRPr b="0" i="0" sz="200" u="none" cap="none" strike="noStrike">
              <a:solidFill>
                <a:srgbClr val="000000"/>
              </a:solidFill>
              <a:latin typeface="Arial"/>
              <a:ea typeface="Arial"/>
              <a:cs typeface="Arial"/>
              <a:sym typeface="Arial"/>
            </a:endParaRPr>
          </a:p>
        </p:txBody>
      </p:sp>
      <p:pic>
        <p:nvPicPr>
          <p:cNvPr id="319" name="Google Shape;319;g39ad8d43ee8_0_73"/>
          <p:cNvPicPr preferRelativeResize="0"/>
          <p:nvPr/>
        </p:nvPicPr>
        <p:blipFill rotWithShape="1">
          <a:blip r:embed="rId3">
            <a:alphaModFix/>
          </a:blip>
          <a:srcRect b="0" l="0" r="0" t="0"/>
          <a:stretch/>
        </p:blipFill>
        <p:spPr>
          <a:xfrm>
            <a:off x="11781625" y="4179724"/>
            <a:ext cx="10636049" cy="3531307"/>
          </a:xfrm>
          <a:prstGeom prst="rect">
            <a:avLst/>
          </a:prstGeom>
          <a:noFill/>
          <a:ln>
            <a:noFill/>
          </a:ln>
        </p:spPr>
      </p:pic>
      <p:sp>
        <p:nvSpPr>
          <p:cNvPr id="320" name="Google Shape;320;g39ad8d43ee8_0_73"/>
          <p:cNvSpPr txBox="1"/>
          <p:nvPr/>
        </p:nvSpPr>
        <p:spPr>
          <a:xfrm>
            <a:off x="1406575" y="9581437"/>
            <a:ext cx="20233500" cy="1607700"/>
          </a:xfrm>
          <a:prstGeom prst="rect">
            <a:avLst/>
          </a:prstGeom>
          <a:noFill/>
          <a:ln>
            <a:noFill/>
          </a:ln>
        </p:spPr>
        <p:txBody>
          <a:bodyPr anchorCtr="0" anchor="t" bIns="91425" lIns="91425" spcFirstLastPara="1" rIns="91425" wrap="square" tIns="91425">
            <a:spAutoFit/>
          </a:bodyPr>
          <a:lstStyle/>
          <a:p>
            <a:pPr indent="-463550" lvl="0" marL="457200" marR="0" rtl="0" algn="l">
              <a:lnSpc>
                <a:spcPct val="115000"/>
              </a:lnSpc>
              <a:spcBef>
                <a:spcPts val="0"/>
              </a:spcBef>
              <a:spcAft>
                <a:spcPts val="0"/>
              </a:spcAft>
              <a:buClr>
                <a:srgbClr val="666666"/>
              </a:buClr>
              <a:buSzPts val="4300"/>
              <a:buFont typeface="Nunito"/>
              <a:buChar char="●"/>
            </a:pPr>
            <a:r>
              <a:rPr lang="en" sz="4300">
                <a:solidFill>
                  <a:srgbClr val="666666"/>
                </a:solidFill>
                <a:latin typeface="Nunito"/>
                <a:ea typeface="Nunito"/>
                <a:cs typeface="Nunito"/>
                <a:sym typeface="Nunito"/>
              </a:rPr>
              <a:t>Finalmente, valores negativos indican que el punto puede estar mal asignado, es decir, más cerca de otro cluster que del propio.</a:t>
            </a:r>
            <a:endParaRPr b="0" i="1" sz="4300" u="none" cap="none" strike="noStrike">
              <a:solidFill>
                <a:srgbClr val="666666"/>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30efb5dbbd7_0_6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326" name="Google Shape;326;g30efb5dbbd7_0_65"/>
          <p:cNvSpPr txBox="1"/>
          <p:nvPr/>
        </p:nvSpPr>
        <p:spPr>
          <a:xfrm>
            <a:off x="1406575" y="2537850"/>
            <a:ext cx="10296300" cy="9219300"/>
          </a:xfrm>
          <a:prstGeom prst="rect">
            <a:avLst/>
          </a:prstGeom>
          <a:noFill/>
          <a:ln>
            <a:noFill/>
          </a:ln>
        </p:spPr>
        <p:txBody>
          <a:bodyPr anchorCtr="0" anchor="t" bIns="91425" lIns="91425" spcFirstLastPara="1" rIns="91425" wrap="square" tIns="91425">
            <a:spAutoFit/>
          </a:bodyPr>
          <a:lstStyle/>
          <a:p>
            <a:pPr indent="-463550" lvl="0" marL="457200" marR="0" rtl="0" algn="l">
              <a:lnSpc>
                <a:spcPct val="115000"/>
              </a:lnSpc>
              <a:spcBef>
                <a:spcPts val="0"/>
              </a:spcBef>
              <a:spcAft>
                <a:spcPts val="0"/>
              </a:spcAft>
              <a:buClr>
                <a:srgbClr val="666666"/>
              </a:buClr>
              <a:buSzPts val="4300"/>
              <a:buFont typeface="Nunito"/>
              <a:buChar char="●"/>
            </a:pPr>
            <a:r>
              <a:rPr lang="en" sz="4300">
                <a:solidFill>
                  <a:srgbClr val="666666"/>
                </a:solidFill>
                <a:latin typeface="Nunito"/>
                <a:ea typeface="Nunito"/>
                <a:cs typeface="Nunito"/>
                <a:sym typeface="Nunito"/>
              </a:rPr>
              <a:t>Otra opción es mostrar el </a:t>
            </a:r>
            <a:r>
              <a:rPr b="1" lang="en" sz="4300">
                <a:solidFill>
                  <a:srgbClr val="666666"/>
                </a:solidFill>
                <a:latin typeface="Nunito"/>
                <a:ea typeface="Nunito"/>
                <a:cs typeface="Nunito"/>
                <a:sym typeface="Nunito"/>
              </a:rPr>
              <a:t>diagrama de siluetas</a:t>
            </a:r>
            <a:r>
              <a:rPr lang="en" sz="4300">
                <a:solidFill>
                  <a:srgbClr val="666666"/>
                </a:solidFill>
                <a:latin typeface="Nunito"/>
                <a:ea typeface="Nunito"/>
                <a:cs typeface="Nunito"/>
                <a:sym typeface="Nunito"/>
              </a:rPr>
              <a:t> que muestra el coeficiente de silueta de cada punto, ordenado por cluster y valor del coeficiente.</a:t>
            </a:r>
            <a:endParaRPr b="1" i="0" sz="4300" u="none" cap="none" strike="noStrike">
              <a:solidFill>
                <a:srgbClr val="666666"/>
              </a:solidFill>
              <a:latin typeface="Nunito"/>
              <a:ea typeface="Nunito"/>
              <a:cs typeface="Nunito"/>
              <a:sym typeface="Nunito"/>
            </a:endParaRPr>
          </a:p>
          <a:p>
            <a:pPr indent="-463550" lvl="0" marL="457200" marR="0" rtl="0" algn="l">
              <a:lnSpc>
                <a:spcPct val="115000"/>
              </a:lnSpc>
              <a:spcBef>
                <a:spcPts val="0"/>
              </a:spcBef>
              <a:spcAft>
                <a:spcPts val="0"/>
              </a:spcAft>
              <a:buClr>
                <a:srgbClr val="666666"/>
              </a:buClr>
              <a:buSzPts val="4300"/>
              <a:buFont typeface="Nunito"/>
              <a:buChar char="●"/>
            </a:pPr>
            <a:r>
              <a:rPr lang="en" sz="4300">
                <a:solidFill>
                  <a:srgbClr val="666666"/>
                </a:solidFill>
                <a:latin typeface="Nunito"/>
                <a:ea typeface="Nunito"/>
                <a:cs typeface="Nunito"/>
                <a:sym typeface="Nunito"/>
              </a:rPr>
              <a:t>La altura de cada forma indica el tamaño del cluster, y la anchura, los valores de silueta. La línea vertical marca el promedio general.</a:t>
            </a:r>
            <a:endParaRPr b="0" i="0" sz="4300" u="none" cap="none" strike="noStrike">
              <a:solidFill>
                <a:srgbClr val="666666"/>
              </a:solidFill>
              <a:latin typeface="Nunito"/>
              <a:ea typeface="Nunito"/>
              <a:cs typeface="Nunito"/>
              <a:sym typeface="Nunito"/>
            </a:endParaRPr>
          </a:p>
          <a:p>
            <a:pPr indent="-463550" lvl="0" marL="457200" marR="0" rtl="0" algn="l">
              <a:lnSpc>
                <a:spcPct val="115000"/>
              </a:lnSpc>
              <a:spcBef>
                <a:spcPts val="0"/>
              </a:spcBef>
              <a:spcAft>
                <a:spcPts val="0"/>
              </a:spcAft>
              <a:buClr>
                <a:srgbClr val="666666"/>
              </a:buClr>
              <a:buSzPts val="4300"/>
              <a:buFont typeface="Nunito"/>
              <a:buChar char="●"/>
            </a:pPr>
            <a:r>
              <a:rPr lang="en" sz="4300">
                <a:solidFill>
                  <a:srgbClr val="666666"/>
                </a:solidFill>
                <a:latin typeface="Nunito"/>
                <a:ea typeface="Nunito"/>
                <a:cs typeface="Nunito"/>
                <a:sym typeface="Nunito"/>
              </a:rPr>
              <a:t>Clusters con muchas instancias por debajo de esa línea se consideran de baja calidad, porque están demasiado cerca de otros.</a:t>
            </a:r>
            <a:endParaRPr b="0" i="0" sz="4300" u="none" cap="none" strike="noStrike">
              <a:solidFill>
                <a:srgbClr val="666666"/>
              </a:solidFill>
              <a:latin typeface="Nunito"/>
              <a:ea typeface="Nunito"/>
              <a:cs typeface="Nunito"/>
              <a:sym typeface="Nunito"/>
            </a:endParaRPr>
          </a:p>
        </p:txBody>
      </p:sp>
      <p:sp>
        <p:nvSpPr>
          <p:cNvPr id="327" name="Google Shape;327;g30efb5dbbd7_0_65"/>
          <p:cNvSpPr txBox="1"/>
          <p:nvPr/>
        </p:nvSpPr>
        <p:spPr>
          <a:xfrm>
            <a:off x="19163625" y="11959575"/>
            <a:ext cx="400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del Gerón</a:t>
            </a:r>
            <a:endParaRPr b="0" i="0" sz="200" u="none" cap="none" strike="noStrike">
              <a:solidFill>
                <a:srgbClr val="000000"/>
              </a:solidFill>
              <a:latin typeface="Arial"/>
              <a:ea typeface="Arial"/>
              <a:cs typeface="Arial"/>
              <a:sym typeface="Arial"/>
            </a:endParaRPr>
          </a:p>
        </p:txBody>
      </p:sp>
      <p:pic>
        <p:nvPicPr>
          <p:cNvPr id="328" name="Google Shape;328;g30efb5dbbd7_0_65"/>
          <p:cNvPicPr preferRelativeResize="0"/>
          <p:nvPr/>
        </p:nvPicPr>
        <p:blipFill rotWithShape="1">
          <a:blip r:embed="rId3">
            <a:alphaModFix/>
          </a:blip>
          <a:srcRect b="0" l="0" r="0" t="0"/>
          <a:stretch/>
        </p:blipFill>
        <p:spPr>
          <a:xfrm>
            <a:off x="12255771" y="2869675"/>
            <a:ext cx="10296205" cy="8407876"/>
          </a:xfrm>
          <a:prstGeom prst="rect">
            <a:avLst/>
          </a:prstGeom>
          <a:noFill/>
          <a:ln>
            <a:noFill/>
          </a:ln>
        </p:spPr>
      </p:pic>
      <p:sp>
        <p:nvSpPr>
          <p:cNvPr id="329" name="Google Shape;329;g30efb5dbbd7_0_65"/>
          <p:cNvSpPr txBox="1"/>
          <p:nvPr/>
        </p:nvSpPr>
        <p:spPr>
          <a:xfrm>
            <a:off x="9266925" y="11700400"/>
            <a:ext cx="8586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800"/>
              <a:buFont typeface="Arial"/>
              <a:buNone/>
            </a:pPr>
            <a:r>
              <a:rPr b="1" i="0" lang="en" sz="2800" u="none" cap="none" strike="noStrike">
                <a:solidFill>
                  <a:srgbClr val="666666"/>
                </a:solidFill>
                <a:latin typeface="Nunito"/>
                <a:ea typeface="Nunito"/>
                <a:cs typeface="Nunito"/>
                <a:sym typeface="Nunito"/>
              </a:rPr>
              <a:t>(En este caso k=3 o k=6 son peores que k=4 o k=5)</a:t>
            </a:r>
            <a:endParaRPr b="1" i="0" sz="9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2d5b0ab7525_0_143"/>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335" name="Google Shape;335;g2d5b0ab7525_0_143"/>
          <p:cNvSpPr txBox="1"/>
          <p:nvPr/>
        </p:nvSpPr>
        <p:spPr>
          <a:xfrm>
            <a:off x="1406575" y="2537850"/>
            <a:ext cx="20858700" cy="82212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115000"/>
              </a:lnSpc>
              <a:spcBef>
                <a:spcPts val="0"/>
              </a:spcBef>
              <a:spcAft>
                <a:spcPts val="0"/>
              </a:spcAft>
              <a:buClr>
                <a:srgbClr val="666666"/>
              </a:buClr>
              <a:buSzPts val="4600"/>
              <a:buFont typeface="Nunito"/>
              <a:buChar char="●"/>
            </a:pPr>
            <a:r>
              <a:rPr b="0" i="0" lang="en" sz="4600" u="none" cap="none" strike="noStrike">
                <a:solidFill>
                  <a:srgbClr val="666666"/>
                </a:solidFill>
                <a:latin typeface="Nunito"/>
                <a:ea typeface="Nunito"/>
                <a:cs typeface="Nunito"/>
                <a:sym typeface="Nunito"/>
              </a:rPr>
              <a:t>Si bien K-Means es un método rápido y escalable tiene algunas limitaciones:</a:t>
            </a:r>
            <a:endParaRPr b="0" i="0" sz="4600" u="none" cap="none" strike="noStrike">
              <a:solidFill>
                <a:srgbClr val="666666"/>
              </a:solidFill>
              <a:latin typeface="Nunito"/>
              <a:ea typeface="Nunito"/>
              <a:cs typeface="Nunito"/>
              <a:sym typeface="Nunito"/>
            </a:endParaRPr>
          </a:p>
          <a:p>
            <a:pPr indent="-520700" lvl="1" marL="914400" marR="0" rtl="0" algn="l">
              <a:lnSpc>
                <a:spcPct val="115000"/>
              </a:lnSpc>
              <a:spcBef>
                <a:spcPts val="0"/>
              </a:spcBef>
              <a:spcAft>
                <a:spcPts val="0"/>
              </a:spcAft>
              <a:buClr>
                <a:srgbClr val="666666"/>
              </a:buClr>
              <a:buSzPts val="4600"/>
              <a:buFont typeface="Nunito"/>
              <a:buChar char="○"/>
            </a:pPr>
            <a:r>
              <a:rPr b="0" i="0" lang="en" sz="4600" u="none" cap="none" strike="noStrike">
                <a:solidFill>
                  <a:srgbClr val="666666"/>
                </a:solidFill>
                <a:latin typeface="Nunito"/>
                <a:ea typeface="Nunito"/>
                <a:cs typeface="Nunito"/>
                <a:sym typeface="Nunito"/>
              </a:rPr>
              <a:t>Es necesario ejecutar el algoritmo varias veces para evitar soluciones subóptimas.</a:t>
            </a:r>
            <a:endParaRPr b="0" i="0" sz="4600" u="none" cap="none" strike="noStrike">
              <a:solidFill>
                <a:srgbClr val="666666"/>
              </a:solidFill>
              <a:latin typeface="Nunito"/>
              <a:ea typeface="Nunito"/>
              <a:cs typeface="Nunito"/>
              <a:sym typeface="Nunito"/>
            </a:endParaRPr>
          </a:p>
          <a:p>
            <a:pPr indent="-520700" lvl="1" marL="914400" marR="0" rtl="0" algn="l">
              <a:lnSpc>
                <a:spcPct val="115000"/>
              </a:lnSpc>
              <a:spcBef>
                <a:spcPts val="0"/>
              </a:spcBef>
              <a:spcAft>
                <a:spcPts val="0"/>
              </a:spcAft>
              <a:buClr>
                <a:srgbClr val="666666"/>
              </a:buClr>
              <a:buSzPts val="4600"/>
              <a:buFont typeface="Nunito"/>
              <a:buChar char="○"/>
            </a:pPr>
            <a:r>
              <a:rPr b="0" i="0" lang="en" sz="4600" u="none" cap="none" strike="noStrike">
                <a:solidFill>
                  <a:srgbClr val="666666"/>
                </a:solidFill>
                <a:latin typeface="Nunito"/>
                <a:ea typeface="Nunito"/>
                <a:cs typeface="Nunito"/>
                <a:sym typeface="Nunito"/>
              </a:rPr>
              <a:t>Requiere especificar el número de clusters, lo cual puede ser complicado.</a:t>
            </a:r>
            <a:endParaRPr b="0" i="0" sz="4600" u="none" cap="none" strike="noStrike">
              <a:solidFill>
                <a:srgbClr val="666666"/>
              </a:solidFill>
              <a:latin typeface="Nunito"/>
              <a:ea typeface="Nunito"/>
              <a:cs typeface="Nunito"/>
              <a:sym typeface="Nunito"/>
            </a:endParaRPr>
          </a:p>
          <a:p>
            <a:pPr indent="-520700" lvl="1" marL="914400" marR="0" rtl="0" algn="l">
              <a:lnSpc>
                <a:spcPct val="115000"/>
              </a:lnSpc>
              <a:spcBef>
                <a:spcPts val="0"/>
              </a:spcBef>
              <a:spcAft>
                <a:spcPts val="0"/>
              </a:spcAft>
              <a:buClr>
                <a:srgbClr val="666666"/>
              </a:buClr>
              <a:buSzPts val="4600"/>
              <a:buFont typeface="Nunito"/>
              <a:buChar char="○"/>
            </a:pPr>
            <a:r>
              <a:rPr b="0" i="0" lang="en" sz="4600" u="none" cap="none" strike="noStrike">
                <a:solidFill>
                  <a:srgbClr val="666666"/>
                </a:solidFill>
                <a:latin typeface="Nunito"/>
                <a:ea typeface="Nunito"/>
                <a:cs typeface="Nunito"/>
                <a:sym typeface="Nunito"/>
              </a:rPr>
              <a:t>Tiene problemas con clusters de tamaños variables, densidades diferentes o formas no esféricas (para atacar algunos de estos problemas se puede probar con </a:t>
            </a:r>
            <a:r>
              <a:rPr b="0" i="0" lang="en" sz="4600" u="sng" cap="none" strike="noStrike">
                <a:solidFill>
                  <a:schemeClr val="hlink"/>
                </a:solidFill>
                <a:latin typeface="Nunito"/>
                <a:ea typeface="Nunito"/>
                <a:cs typeface="Nunito"/>
                <a:sym typeface="Nunito"/>
                <a:hlinkClick r:id="rId3"/>
              </a:rPr>
              <a:t>modelos de mixturas gaussianas</a:t>
            </a:r>
            <a:r>
              <a:rPr b="0" i="0" lang="en" sz="4600" u="none" cap="none" strike="noStrike">
                <a:solidFill>
                  <a:srgbClr val="666666"/>
                </a:solidFill>
                <a:latin typeface="Nunito"/>
                <a:ea typeface="Nunito"/>
                <a:cs typeface="Nunito"/>
                <a:sym typeface="Nunito"/>
              </a:rPr>
              <a:t>.</a:t>
            </a:r>
            <a:endParaRPr b="0" i="0" sz="4600" u="none" cap="none" strike="noStrike">
              <a:solidFill>
                <a:srgbClr val="666666"/>
              </a:solidFill>
              <a:latin typeface="Nunito"/>
              <a:ea typeface="Nunito"/>
              <a:cs typeface="Nunito"/>
              <a:sym typeface="Nunito"/>
            </a:endParaRPr>
          </a:p>
          <a:p>
            <a:pPr indent="-482600" lvl="0" marL="457200" marR="0" rtl="0" algn="l">
              <a:lnSpc>
                <a:spcPct val="115000"/>
              </a:lnSpc>
              <a:spcBef>
                <a:spcPts val="0"/>
              </a:spcBef>
              <a:spcAft>
                <a:spcPts val="0"/>
              </a:spcAft>
              <a:buClr>
                <a:srgbClr val="666666"/>
              </a:buClr>
              <a:buSzPts val="4600"/>
              <a:buFont typeface="Nunito"/>
              <a:buChar char="●"/>
            </a:pPr>
            <a:r>
              <a:rPr b="0" i="0" lang="en" sz="4600" u="none" cap="none" strike="noStrike">
                <a:solidFill>
                  <a:srgbClr val="666666"/>
                </a:solidFill>
                <a:latin typeface="Nunito"/>
                <a:ea typeface="Nunito"/>
                <a:cs typeface="Nunito"/>
                <a:sym typeface="Nunito"/>
              </a:rPr>
              <a:t>A pesar de estas limitaciones tiene algun</a:t>
            </a:r>
            <a:r>
              <a:rPr lang="en" sz="4600">
                <a:solidFill>
                  <a:srgbClr val="666666"/>
                </a:solidFill>
                <a:latin typeface="Nunito"/>
                <a:ea typeface="Nunito"/>
                <a:cs typeface="Nunito"/>
                <a:sym typeface="Nunito"/>
              </a:rPr>
              <a:t>a</a:t>
            </a:r>
            <a:r>
              <a:rPr b="0" i="0" lang="en" sz="4600" u="none" cap="none" strike="noStrike">
                <a:solidFill>
                  <a:srgbClr val="666666"/>
                </a:solidFill>
                <a:latin typeface="Nunito"/>
                <a:ea typeface="Nunito"/>
                <a:cs typeface="Nunito"/>
                <a:sym typeface="Nunito"/>
              </a:rPr>
              <a:t>s aplicaciones que vale la pena mencionar.</a:t>
            </a:r>
            <a:endParaRPr b="0" i="0" sz="4600" u="none" cap="none" strike="noStrike">
              <a:solidFill>
                <a:srgbClr val="666666"/>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3900"/>
              <a:buFont typeface="Arial"/>
              <a:buNone/>
            </a:pPr>
            <a:r>
              <a:t/>
            </a:r>
            <a:endParaRPr b="0" i="0" sz="4600" u="none" cap="none" strike="noStrike">
              <a:solidFill>
                <a:srgbClr val="666666"/>
              </a:solidFill>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2d5b0ab7525_0_189"/>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Segmentaci</a:t>
            </a:r>
            <a:r>
              <a:rPr lang="en"/>
              <a:t>ón</a:t>
            </a:r>
            <a:endParaRPr/>
          </a:p>
        </p:txBody>
      </p:sp>
      <p:sp>
        <p:nvSpPr>
          <p:cNvPr id="341" name="Google Shape;341;g2d5b0ab7525_0_189"/>
          <p:cNvSpPr txBox="1"/>
          <p:nvPr/>
        </p:nvSpPr>
        <p:spPr>
          <a:xfrm>
            <a:off x="1128078" y="2572662"/>
            <a:ext cx="20858700" cy="7010400"/>
          </a:xfrm>
          <a:prstGeom prst="rect">
            <a:avLst/>
          </a:prstGeom>
          <a:noFill/>
          <a:ln>
            <a:noFill/>
          </a:ln>
        </p:spPr>
        <p:txBody>
          <a:bodyPr anchorCtr="0" anchor="t" bIns="91425" lIns="91425" spcFirstLastPara="1" rIns="91425" wrap="square" tIns="91425">
            <a:spAutoFit/>
          </a:bodyPr>
          <a:lstStyle/>
          <a:p>
            <a:pPr indent="-501650" lvl="0" marL="457200" marR="0" rtl="0" algn="l">
              <a:lnSpc>
                <a:spcPct val="115000"/>
              </a:lnSpc>
              <a:spcBef>
                <a:spcPts val="0"/>
              </a:spcBef>
              <a:spcAft>
                <a:spcPts val="0"/>
              </a:spcAft>
              <a:buClr>
                <a:srgbClr val="666666"/>
              </a:buClr>
              <a:buSzPts val="4900"/>
              <a:buFont typeface="Nunito"/>
              <a:buChar char="●"/>
            </a:pPr>
            <a:r>
              <a:rPr b="1" lang="en" sz="4900">
                <a:solidFill>
                  <a:srgbClr val="666666"/>
                </a:solidFill>
                <a:latin typeface="Nunito"/>
                <a:ea typeface="Nunito"/>
                <a:cs typeface="Nunito"/>
                <a:sym typeface="Nunito"/>
              </a:rPr>
              <a:t>Segmentación de imágenes, </a:t>
            </a:r>
            <a:r>
              <a:rPr lang="en" sz="4900">
                <a:solidFill>
                  <a:srgbClr val="666666"/>
                </a:solidFill>
                <a:latin typeface="Nunito"/>
                <a:ea typeface="Nunito"/>
                <a:cs typeface="Nunito"/>
                <a:sym typeface="Nunito"/>
              </a:rPr>
              <a:t>consiste en dividir una imagen en regiones homogéneas.</a:t>
            </a:r>
            <a:endParaRPr b="0" i="0" sz="4900" u="none" cap="none" strike="noStrike">
              <a:solidFill>
                <a:srgbClr val="666666"/>
              </a:solidFill>
              <a:latin typeface="Nunito"/>
              <a:ea typeface="Nunito"/>
              <a:cs typeface="Nunito"/>
              <a:sym typeface="Nunito"/>
            </a:endParaRPr>
          </a:p>
          <a:p>
            <a:pPr indent="-539750" lvl="1" marL="914400" marR="0" rtl="0" algn="l">
              <a:lnSpc>
                <a:spcPct val="115000"/>
              </a:lnSpc>
              <a:spcBef>
                <a:spcPts val="0"/>
              </a:spcBef>
              <a:spcAft>
                <a:spcPts val="0"/>
              </a:spcAft>
              <a:buClr>
                <a:srgbClr val="666666"/>
              </a:buClr>
              <a:buSzPts val="4900"/>
              <a:buFont typeface="Nunito"/>
              <a:buChar char="○"/>
            </a:pPr>
            <a:r>
              <a:rPr b="1" lang="en" sz="4900">
                <a:solidFill>
                  <a:srgbClr val="666666"/>
                </a:solidFill>
                <a:latin typeface="Nunito"/>
                <a:ea typeface="Nunito"/>
                <a:cs typeface="Nunito"/>
                <a:sym typeface="Nunito"/>
              </a:rPr>
              <a:t>Por color: agrupa píxeles con valores de color similares.</a:t>
            </a:r>
            <a:endParaRPr b="1" i="0" sz="4900" u="none" cap="none" strike="noStrike">
              <a:solidFill>
                <a:srgbClr val="666666"/>
              </a:solidFill>
              <a:latin typeface="Nunito"/>
              <a:ea typeface="Nunito"/>
              <a:cs typeface="Nunito"/>
              <a:sym typeface="Nunito"/>
            </a:endParaRPr>
          </a:p>
          <a:p>
            <a:pPr indent="-539750" lvl="1" marL="914400" marR="0" rtl="0" algn="l">
              <a:lnSpc>
                <a:spcPct val="115000"/>
              </a:lnSpc>
              <a:spcBef>
                <a:spcPts val="0"/>
              </a:spcBef>
              <a:spcAft>
                <a:spcPts val="0"/>
              </a:spcAft>
              <a:buClr>
                <a:srgbClr val="666666"/>
              </a:buClr>
              <a:buSzPts val="4900"/>
              <a:buFont typeface="Nunito"/>
              <a:buChar char="○"/>
            </a:pPr>
            <a:r>
              <a:rPr b="1" lang="en" sz="4900">
                <a:solidFill>
                  <a:srgbClr val="666666"/>
                </a:solidFill>
                <a:latin typeface="Nunito"/>
                <a:ea typeface="Nunito"/>
                <a:cs typeface="Nunito"/>
                <a:sym typeface="Nunito"/>
              </a:rPr>
              <a:t>Por espacio: </a:t>
            </a:r>
            <a:r>
              <a:rPr lang="en" sz="4900">
                <a:solidFill>
                  <a:srgbClr val="666666"/>
                </a:solidFill>
                <a:latin typeface="Nunito"/>
                <a:ea typeface="Nunito"/>
                <a:cs typeface="Nunito"/>
                <a:sym typeface="Nunito"/>
              </a:rPr>
              <a:t>puede incluir también la posición (x, y) de los píxeles para formar regiones contiguas.</a:t>
            </a:r>
            <a:endParaRPr i="0" sz="4900" u="none" cap="none" strike="noStrike">
              <a:solidFill>
                <a:srgbClr val="666666"/>
              </a:solidFill>
              <a:latin typeface="Nunito"/>
              <a:ea typeface="Nunito"/>
              <a:cs typeface="Nunito"/>
              <a:sym typeface="Nunito"/>
            </a:endParaRPr>
          </a:p>
          <a:p>
            <a:pPr indent="-501650" lvl="0" marL="457200" marR="0" rtl="0" algn="l">
              <a:lnSpc>
                <a:spcPct val="115000"/>
              </a:lnSpc>
              <a:spcBef>
                <a:spcPts val="0"/>
              </a:spcBef>
              <a:spcAft>
                <a:spcPts val="0"/>
              </a:spcAft>
              <a:buClr>
                <a:srgbClr val="666666"/>
              </a:buClr>
              <a:buSzPts val="4900"/>
              <a:buFont typeface="Nunito"/>
              <a:buChar char="●"/>
            </a:pPr>
            <a:r>
              <a:rPr lang="en" sz="4900">
                <a:solidFill>
                  <a:srgbClr val="666666"/>
                </a:solidFill>
                <a:latin typeface="Nunito"/>
                <a:ea typeface="Nunito"/>
                <a:cs typeface="Nunito"/>
                <a:sym typeface="Nunito"/>
              </a:rPr>
              <a:t>Aunque hoy se usan redes convolucionales para segmentación avanzada, K-Means sigue siendo útil en problemas simples o como paso de preprocesamiento.</a:t>
            </a:r>
            <a:endParaRPr b="0" i="0" sz="4900" u="none" cap="none" strike="noStrike">
              <a:solidFill>
                <a:srgbClr val="666666"/>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g39ad8d43ee8_0_2"/>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Aprendizaje no supervisado</a:t>
            </a:r>
            <a:endParaRPr/>
          </a:p>
        </p:txBody>
      </p:sp>
      <p:sp>
        <p:nvSpPr>
          <p:cNvPr id="71" name="Google Shape;71;g39ad8d43ee8_0_2"/>
          <p:cNvSpPr txBox="1"/>
          <p:nvPr>
            <p:ph idx="1" type="body"/>
          </p:nvPr>
        </p:nvSpPr>
        <p:spPr>
          <a:xfrm>
            <a:off x="1328100" y="2126000"/>
            <a:ext cx="22221300" cy="70548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b="1" lang="en"/>
              <a:t>Reducción de la dimensionalidad:</a:t>
            </a:r>
            <a:r>
              <a:rPr lang="en"/>
              <a:t> simplificación de datos eliminando características redundantes o poco informativas manteniendo la mayor cantidad de información posible.</a:t>
            </a:r>
            <a:endParaRPr/>
          </a:p>
          <a:p>
            <a:pPr indent="-457200" lvl="0" marL="457200" rtl="0" algn="l">
              <a:lnSpc>
                <a:spcPct val="115000"/>
              </a:lnSpc>
              <a:spcBef>
                <a:spcPts val="0"/>
              </a:spcBef>
              <a:spcAft>
                <a:spcPts val="0"/>
              </a:spcAft>
              <a:buSzPts val="4200"/>
              <a:buChar char="●"/>
            </a:pPr>
            <a:r>
              <a:rPr b="1" i="1" lang="en"/>
              <a:t>Clustering</a:t>
            </a:r>
            <a:r>
              <a:rPr lang="en"/>
              <a:t> (agrupamiento): busca agrupar instancias similares en </a:t>
            </a:r>
            <a:r>
              <a:rPr i="1" lang="en"/>
              <a:t>clusters</a:t>
            </a:r>
            <a:r>
              <a:rPr lang="en"/>
              <a:t>. Piensen en cosas como segmentación de clientes, sistemas de recomendación, agrupar las fotos de nuestras mascotas en el celular, etc.</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d5b0ab7525_0_159"/>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Segmentaci</a:t>
            </a:r>
            <a:r>
              <a:rPr lang="en"/>
              <a:t>ón</a:t>
            </a:r>
            <a:endParaRPr/>
          </a:p>
        </p:txBody>
      </p:sp>
      <p:pic>
        <p:nvPicPr>
          <p:cNvPr id="347" name="Google Shape;347;g2d5b0ab7525_0_159"/>
          <p:cNvPicPr preferRelativeResize="0"/>
          <p:nvPr/>
        </p:nvPicPr>
        <p:blipFill rotWithShape="1">
          <a:blip r:embed="rId3">
            <a:alphaModFix/>
          </a:blip>
          <a:srcRect b="0" l="0" r="0" t="0"/>
          <a:stretch/>
        </p:blipFill>
        <p:spPr>
          <a:xfrm>
            <a:off x="5102013" y="2897075"/>
            <a:ext cx="14183025" cy="7262800"/>
          </a:xfrm>
          <a:prstGeom prst="rect">
            <a:avLst/>
          </a:prstGeom>
          <a:noFill/>
          <a:ln>
            <a:noFill/>
          </a:ln>
        </p:spPr>
      </p:pic>
      <p:sp>
        <p:nvSpPr>
          <p:cNvPr id="348" name="Google Shape;348;g2d5b0ab7525_0_159"/>
          <p:cNvSpPr txBox="1"/>
          <p:nvPr/>
        </p:nvSpPr>
        <p:spPr>
          <a:xfrm>
            <a:off x="3451125" y="10589325"/>
            <a:ext cx="17653800" cy="723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500"/>
              <a:buFont typeface="Arial"/>
              <a:buNone/>
            </a:pPr>
            <a:r>
              <a:rPr b="0" i="0" lang="en" sz="3500" u="none" cap="none" strike="noStrike">
                <a:solidFill>
                  <a:srgbClr val="666666"/>
                </a:solidFill>
                <a:latin typeface="Nunito"/>
                <a:ea typeface="Nunito"/>
                <a:cs typeface="Nunito"/>
                <a:sym typeface="Nunito"/>
              </a:rPr>
              <a:t>Ejemplo de segmentación usando k-means con varios números de clusters de color</a:t>
            </a:r>
            <a:endParaRPr b="0" i="0" sz="1400" u="none" cap="none" strike="noStrike">
              <a:solidFill>
                <a:srgbClr val="000000"/>
              </a:solidFill>
              <a:latin typeface="Arial"/>
              <a:ea typeface="Arial"/>
              <a:cs typeface="Arial"/>
              <a:sym typeface="Arial"/>
            </a:endParaRPr>
          </a:p>
        </p:txBody>
      </p:sp>
      <p:sp>
        <p:nvSpPr>
          <p:cNvPr id="349" name="Google Shape;349;g2d5b0ab7525_0_159"/>
          <p:cNvSpPr txBox="1"/>
          <p:nvPr/>
        </p:nvSpPr>
        <p:spPr>
          <a:xfrm>
            <a:off x="19163625" y="11959575"/>
            <a:ext cx="40065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Imágen del Gerón</a:t>
            </a:r>
            <a:endParaRPr b="0" i="0" sz="2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d5b0ab7525_0_173"/>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Aprendizaje semi-supervisado</a:t>
            </a:r>
            <a:endParaRPr/>
          </a:p>
        </p:txBody>
      </p:sp>
      <p:sp>
        <p:nvSpPr>
          <p:cNvPr id="355" name="Google Shape;355;g2d5b0ab7525_0_173"/>
          <p:cNvSpPr txBox="1"/>
          <p:nvPr/>
        </p:nvSpPr>
        <p:spPr>
          <a:xfrm>
            <a:off x="1000875" y="2537850"/>
            <a:ext cx="20443500" cy="6021600"/>
          </a:xfrm>
          <a:prstGeom prst="rect">
            <a:avLst/>
          </a:prstGeom>
          <a:noFill/>
          <a:ln>
            <a:noFill/>
          </a:ln>
        </p:spPr>
        <p:txBody>
          <a:bodyPr anchorCtr="0" anchor="t" bIns="91425" lIns="91425" spcFirstLastPara="1" rIns="91425" wrap="square" tIns="91425">
            <a:spAutoFit/>
          </a:bodyPr>
          <a:lstStyle/>
          <a:p>
            <a:pPr indent="-533400" lvl="0" marL="457200" marR="0" rtl="0" algn="l">
              <a:lnSpc>
                <a:spcPct val="115000"/>
              </a:lnSpc>
              <a:spcBef>
                <a:spcPts val="0"/>
              </a:spcBef>
              <a:spcAft>
                <a:spcPts val="0"/>
              </a:spcAft>
              <a:buClr>
                <a:srgbClr val="666666"/>
              </a:buClr>
              <a:buSzPts val="4800"/>
              <a:buFont typeface="Nunito"/>
              <a:buChar char="●"/>
            </a:pPr>
            <a:r>
              <a:rPr lang="en" sz="4800">
                <a:solidFill>
                  <a:srgbClr val="666666"/>
                </a:solidFill>
                <a:latin typeface="Nunito"/>
                <a:ea typeface="Nunito"/>
                <a:cs typeface="Nunito"/>
                <a:sym typeface="Nunito"/>
              </a:rPr>
              <a:t>Supongamos que tenemos el conjunto MNIST, pero no disponemos de etiquetas para todas las imágenes.</a:t>
            </a:r>
            <a:endParaRPr b="0" i="0" sz="4800" u="none" cap="none" strike="noStrike">
              <a:solidFill>
                <a:srgbClr val="666666"/>
              </a:solidFill>
              <a:latin typeface="Nunito"/>
              <a:ea typeface="Nunito"/>
              <a:cs typeface="Nunito"/>
              <a:sym typeface="Nunito"/>
            </a:endParaRPr>
          </a:p>
          <a:p>
            <a:pPr indent="-533400" lvl="0" marL="457200" marR="0" rtl="0" algn="l">
              <a:lnSpc>
                <a:spcPct val="115000"/>
              </a:lnSpc>
              <a:spcBef>
                <a:spcPts val="0"/>
              </a:spcBef>
              <a:spcAft>
                <a:spcPts val="0"/>
              </a:spcAft>
              <a:buClr>
                <a:srgbClr val="666666"/>
              </a:buClr>
              <a:buSzPts val="4800"/>
              <a:buFont typeface="Nunito"/>
              <a:buChar char="●"/>
            </a:pPr>
            <a:r>
              <a:rPr lang="en" sz="4800">
                <a:solidFill>
                  <a:srgbClr val="666666"/>
                </a:solidFill>
                <a:latin typeface="Nunito"/>
                <a:ea typeface="Nunito"/>
                <a:cs typeface="Nunito"/>
                <a:sym typeface="Nunito"/>
              </a:rPr>
              <a:t>Podríamos etiquetar una muestra al azar para entrenar el modelo, pero los resultados suelen ser pobres, ya que muchas de esas imágenes no representan bien la variedad del conjunto.</a:t>
            </a:r>
            <a:endParaRPr sz="4800">
              <a:solidFill>
                <a:srgbClr val="666666"/>
              </a:solidFill>
              <a:latin typeface="Nunito"/>
              <a:ea typeface="Nunito"/>
              <a:cs typeface="Nunito"/>
              <a:sym typeface="Nunito"/>
            </a:endParaRPr>
          </a:p>
          <a:p>
            <a:pPr indent="-533400" lvl="0" marL="457200" marR="0" rtl="0" algn="l">
              <a:lnSpc>
                <a:spcPct val="115000"/>
              </a:lnSpc>
              <a:spcBef>
                <a:spcPts val="0"/>
              </a:spcBef>
              <a:spcAft>
                <a:spcPts val="0"/>
              </a:spcAft>
              <a:buClr>
                <a:srgbClr val="666666"/>
              </a:buClr>
              <a:buSzPts val="4800"/>
              <a:buFont typeface="Nunito"/>
              <a:buChar char="●"/>
            </a:pPr>
            <a:r>
              <a:rPr lang="en" sz="4800">
                <a:solidFill>
                  <a:srgbClr val="666666"/>
                </a:solidFill>
                <a:latin typeface="Nunito"/>
                <a:ea typeface="Nunito"/>
                <a:cs typeface="Nunito"/>
                <a:sym typeface="Nunito"/>
              </a:rPr>
              <a:t>Surge entonces la pregunta: ¿podemos elegir de manera más inteligente cuáles imágenes conviene etiquetar?</a:t>
            </a:r>
            <a:endParaRPr sz="4800">
              <a:solidFill>
                <a:srgbClr val="666666"/>
              </a:solidFill>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39b025b1054_0_1"/>
          <p:cNvSpPr txBox="1"/>
          <p:nvPr/>
        </p:nvSpPr>
        <p:spPr>
          <a:xfrm>
            <a:off x="1000875" y="2537850"/>
            <a:ext cx="21264300" cy="8046300"/>
          </a:xfrm>
          <a:prstGeom prst="rect">
            <a:avLst/>
          </a:prstGeom>
          <a:noFill/>
          <a:ln>
            <a:noFill/>
          </a:ln>
        </p:spPr>
        <p:txBody>
          <a:bodyPr anchorCtr="0" anchor="t" bIns="91425" lIns="91425" spcFirstLastPara="1" rIns="91425" wrap="square" tIns="91425">
            <a:spAutoFit/>
          </a:bodyPr>
          <a:lstStyle/>
          <a:p>
            <a:pPr indent="-476250" lvl="0" marL="457200" marR="0" rtl="0" algn="l">
              <a:lnSpc>
                <a:spcPct val="115000"/>
              </a:lnSpc>
              <a:spcBef>
                <a:spcPts val="0"/>
              </a:spcBef>
              <a:spcAft>
                <a:spcPts val="0"/>
              </a:spcAft>
              <a:buClr>
                <a:srgbClr val="666666"/>
              </a:buClr>
              <a:buSzPts val="4500"/>
              <a:buFont typeface="Nunito"/>
              <a:buChar char="●"/>
            </a:pPr>
            <a:r>
              <a:rPr lang="en" sz="4500">
                <a:solidFill>
                  <a:srgbClr val="666666"/>
                </a:solidFill>
                <a:latin typeface="Nunito"/>
                <a:ea typeface="Nunito"/>
                <a:cs typeface="Nunito"/>
                <a:sym typeface="Nunito"/>
              </a:rPr>
              <a:t>Una estrategia consiste en aplicar K-Means para agrupar las imágenes en, por ejemplo, 50 clusters.</a:t>
            </a:r>
            <a:endParaRPr sz="4500">
              <a:solidFill>
                <a:srgbClr val="666666"/>
              </a:solidFill>
              <a:latin typeface="Nunito"/>
              <a:ea typeface="Nunito"/>
              <a:cs typeface="Nunito"/>
              <a:sym typeface="Nunito"/>
            </a:endParaRPr>
          </a:p>
          <a:p>
            <a:pPr indent="-476250" lvl="0" marL="457200" marR="0" rtl="0" algn="l">
              <a:lnSpc>
                <a:spcPct val="115000"/>
              </a:lnSpc>
              <a:spcBef>
                <a:spcPts val="0"/>
              </a:spcBef>
              <a:spcAft>
                <a:spcPts val="0"/>
              </a:spcAft>
              <a:buClr>
                <a:srgbClr val="666666"/>
              </a:buClr>
              <a:buSzPts val="4500"/>
              <a:buFont typeface="Nunito"/>
              <a:buChar char="●"/>
            </a:pPr>
            <a:r>
              <a:rPr lang="en" sz="4500">
                <a:solidFill>
                  <a:srgbClr val="666666"/>
                </a:solidFill>
                <a:latin typeface="Nunito"/>
                <a:ea typeface="Nunito"/>
                <a:cs typeface="Nunito"/>
                <a:sym typeface="Nunito"/>
              </a:rPr>
              <a:t>Luego seleccionamos las imágenes más cercanas a cada centroide, que llamamos </a:t>
            </a:r>
            <a:r>
              <a:rPr b="1" lang="en" sz="4500">
                <a:solidFill>
                  <a:srgbClr val="666666"/>
                </a:solidFill>
                <a:latin typeface="Nunito"/>
                <a:ea typeface="Nunito"/>
                <a:cs typeface="Nunito"/>
                <a:sym typeface="Nunito"/>
              </a:rPr>
              <a:t>imágenes representativas</a:t>
            </a:r>
            <a:r>
              <a:rPr lang="en" sz="4500">
                <a:solidFill>
                  <a:srgbClr val="666666"/>
                </a:solidFill>
                <a:latin typeface="Nunito"/>
                <a:ea typeface="Nunito"/>
                <a:cs typeface="Nunito"/>
                <a:sym typeface="Nunito"/>
              </a:rPr>
              <a:t>.</a:t>
            </a:r>
            <a:endParaRPr sz="4500">
              <a:solidFill>
                <a:srgbClr val="666666"/>
              </a:solidFill>
              <a:latin typeface="Nunito"/>
              <a:ea typeface="Nunito"/>
              <a:cs typeface="Nunito"/>
              <a:sym typeface="Nunito"/>
            </a:endParaRPr>
          </a:p>
          <a:p>
            <a:pPr indent="-476250" lvl="0" marL="457200" marR="0" rtl="0" algn="l">
              <a:lnSpc>
                <a:spcPct val="115000"/>
              </a:lnSpc>
              <a:spcBef>
                <a:spcPts val="0"/>
              </a:spcBef>
              <a:spcAft>
                <a:spcPts val="0"/>
              </a:spcAft>
              <a:buClr>
                <a:srgbClr val="666666"/>
              </a:buClr>
              <a:buSzPts val="4500"/>
              <a:buFont typeface="Nunito"/>
              <a:buChar char="●"/>
            </a:pPr>
            <a:r>
              <a:rPr lang="en" sz="4500">
                <a:solidFill>
                  <a:srgbClr val="666666"/>
                </a:solidFill>
                <a:latin typeface="Nunito"/>
                <a:ea typeface="Nunito"/>
                <a:cs typeface="Nunito"/>
                <a:sym typeface="Nunito"/>
              </a:rPr>
              <a:t>Etiquetamos solo esas imágenes y entrenamos el modelo con ellas, este enfoque suele lograr mejores resultados que etiquetar ejemplos al azar.</a:t>
            </a:r>
            <a:endParaRPr sz="4500">
              <a:solidFill>
                <a:srgbClr val="666666"/>
              </a:solidFill>
              <a:latin typeface="Nunito"/>
              <a:ea typeface="Nunito"/>
              <a:cs typeface="Nunito"/>
              <a:sym typeface="Nunito"/>
            </a:endParaRPr>
          </a:p>
          <a:p>
            <a:pPr indent="-476250" lvl="0" marL="457200" marR="0" rtl="0" algn="l">
              <a:lnSpc>
                <a:spcPct val="115000"/>
              </a:lnSpc>
              <a:spcBef>
                <a:spcPts val="0"/>
              </a:spcBef>
              <a:spcAft>
                <a:spcPts val="0"/>
              </a:spcAft>
              <a:buClr>
                <a:srgbClr val="666666"/>
              </a:buClr>
              <a:buSzPts val="4500"/>
              <a:buFont typeface="Nunito"/>
              <a:buChar char="●"/>
            </a:pPr>
            <a:r>
              <a:rPr lang="en" sz="4500">
                <a:solidFill>
                  <a:srgbClr val="666666"/>
                </a:solidFill>
                <a:latin typeface="Nunito"/>
                <a:ea typeface="Nunito"/>
                <a:cs typeface="Nunito"/>
                <a:sym typeface="Nunito"/>
              </a:rPr>
              <a:t>Además, puede extenderse: las instancias cercanas a los centroides pueden etiquetarse automáticamente, e incluso descartar las más lejanas para evitar ruido. </a:t>
            </a:r>
            <a:r>
              <a:rPr i="1" lang="en" sz="4500">
                <a:solidFill>
                  <a:srgbClr val="666666"/>
                </a:solidFill>
                <a:latin typeface="Nunito"/>
                <a:ea typeface="Nunito"/>
                <a:cs typeface="Nunito"/>
                <a:sym typeface="Nunito"/>
              </a:rPr>
              <a:t>(Ver capítulo 8 del libro de Géron para más detalles.)</a:t>
            </a:r>
            <a:endParaRPr i="1" sz="4500">
              <a:solidFill>
                <a:srgbClr val="666666"/>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3900"/>
              <a:buFont typeface="Arial"/>
              <a:buNone/>
            </a:pPr>
            <a:r>
              <a:t/>
            </a:r>
            <a:endParaRPr b="0" i="0" sz="4500" u="none" cap="none" strike="noStrike">
              <a:solidFill>
                <a:srgbClr val="666666"/>
              </a:solidFill>
              <a:latin typeface="Nunito"/>
              <a:ea typeface="Nunito"/>
              <a:cs typeface="Nunito"/>
              <a:sym typeface="Nunito"/>
            </a:endParaRPr>
          </a:p>
        </p:txBody>
      </p:sp>
      <p:sp>
        <p:nvSpPr>
          <p:cNvPr id="361" name="Google Shape;361;g39b025b1054_0_1"/>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spcBef>
                <a:spcPts val="0"/>
              </a:spcBef>
              <a:spcAft>
                <a:spcPts val="0"/>
              </a:spcAft>
              <a:buSzPct val="111111"/>
              <a:buNone/>
            </a:pPr>
            <a:r>
              <a:rPr lang="en"/>
              <a:t>Aprendizaje semi-supervisado</a:t>
            </a:r>
            <a:endParaRPr/>
          </a:p>
        </p:txBody>
      </p:sp>
      <p:pic>
        <p:nvPicPr>
          <p:cNvPr id="362" name="Google Shape;362;g39b025b1054_0_1"/>
          <p:cNvPicPr preferRelativeResize="0"/>
          <p:nvPr/>
        </p:nvPicPr>
        <p:blipFill rotWithShape="1">
          <a:blip r:embed="rId3">
            <a:alphaModFix/>
          </a:blip>
          <a:srcRect b="0" l="0" r="0" t="0"/>
          <a:stretch/>
        </p:blipFill>
        <p:spPr>
          <a:xfrm>
            <a:off x="4431113" y="10337975"/>
            <a:ext cx="7627650" cy="2117375"/>
          </a:xfrm>
          <a:prstGeom prst="rect">
            <a:avLst/>
          </a:prstGeom>
          <a:noFill/>
          <a:ln>
            <a:noFill/>
          </a:ln>
        </p:spPr>
      </p:pic>
      <p:pic>
        <p:nvPicPr>
          <p:cNvPr id="363" name="Google Shape;363;g39b025b1054_0_1"/>
          <p:cNvPicPr preferRelativeResize="0"/>
          <p:nvPr/>
        </p:nvPicPr>
        <p:blipFill rotWithShape="1">
          <a:blip r:embed="rId4">
            <a:alphaModFix/>
          </a:blip>
          <a:srcRect b="0" l="0" r="0" t="0"/>
          <a:stretch/>
        </p:blipFill>
        <p:spPr>
          <a:xfrm>
            <a:off x="13049850" y="11030975"/>
            <a:ext cx="8796825" cy="731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2d4a6451fa9_0_29"/>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Detección de anomalías</a:t>
            </a:r>
            <a:endParaRPr/>
          </a:p>
        </p:txBody>
      </p:sp>
      <p:sp>
        <p:nvSpPr>
          <p:cNvPr id="369" name="Google Shape;369;g2d4a6451fa9_0_29"/>
          <p:cNvSpPr txBox="1"/>
          <p:nvPr>
            <p:ph idx="1" type="body"/>
          </p:nvPr>
        </p:nvSpPr>
        <p:spPr>
          <a:xfrm>
            <a:off x="1000975" y="2126000"/>
            <a:ext cx="20652300" cy="9464100"/>
          </a:xfrm>
          <a:prstGeom prst="rect">
            <a:avLst/>
          </a:prstGeom>
          <a:noFill/>
          <a:ln>
            <a:noFill/>
          </a:ln>
        </p:spPr>
        <p:txBody>
          <a:bodyPr anchorCtr="0" anchor="t" bIns="243825" lIns="243825" spcFirstLastPara="1" rIns="243825" wrap="square" tIns="243825">
            <a:normAutofit/>
          </a:bodyPr>
          <a:lstStyle/>
          <a:p>
            <a:pPr indent="-482600" lvl="0" marL="457200" rtl="0" algn="l">
              <a:lnSpc>
                <a:spcPct val="115000"/>
              </a:lnSpc>
              <a:spcBef>
                <a:spcPts val="0"/>
              </a:spcBef>
              <a:spcAft>
                <a:spcPts val="0"/>
              </a:spcAft>
              <a:buSzPts val="4600"/>
              <a:buChar char="●"/>
            </a:pPr>
            <a:r>
              <a:rPr lang="en" sz="4600"/>
              <a:t>En K-Means, los puntos se asignan a clusters según su cercanía al centroide.</a:t>
            </a:r>
            <a:endParaRPr sz="4600"/>
          </a:p>
          <a:p>
            <a:pPr indent="-520700" lvl="1" marL="914400" rtl="0" algn="l">
              <a:lnSpc>
                <a:spcPct val="115000"/>
              </a:lnSpc>
              <a:spcBef>
                <a:spcPts val="0"/>
              </a:spcBef>
              <a:spcAft>
                <a:spcPts val="0"/>
              </a:spcAft>
              <a:buSzPts val="4600"/>
              <a:buChar char="○"/>
            </a:pPr>
            <a:r>
              <a:rPr b="1" lang="en" sz="4600"/>
              <a:t>Los puntos más alejados del centroide pueden considerarse anómalos.</a:t>
            </a:r>
            <a:endParaRPr b="1" sz="4600"/>
          </a:p>
          <a:p>
            <a:pPr indent="-482600" lvl="0" marL="457200" rtl="0" algn="l">
              <a:lnSpc>
                <a:spcPct val="115000"/>
              </a:lnSpc>
              <a:spcBef>
                <a:spcPts val="0"/>
              </a:spcBef>
              <a:spcAft>
                <a:spcPts val="0"/>
              </a:spcAft>
              <a:buSzPts val="4600"/>
              <a:buChar char="●"/>
            </a:pPr>
            <a:r>
              <a:rPr lang="en" sz="4600"/>
              <a:t>Se pueden analizar individualmente o definir un umbral de distancia para marcar posibles outliers.</a:t>
            </a:r>
            <a:endParaRPr sz="4600"/>
          </a:p>
          <a:p>
            <a:pPr indent="-482600" lvl="0" marL="457200" rtl="0" algn="l">
              <a:lnSpc>
                <a:spcPct val="115000"/>
              </a:lnSpc>
              <a:spcBef>
                <a:spcPts val="0"/>
              </a:spcBef>
              <a:spcAft>
                <a:spcPts val="0"/>
              </a:spcAft>
              <a:buSzPts val="4600"/>
              <a:buChar char="●"/>
            </a:pPr>
            <a:r>
              <a:rPr lang="en" sz="4600"/>
              <a:t>El coeficiente de silueta también ayuda a detectarlos:</a:t>
            </a:r>
            <a:endParaRPr sz="4600"/>
          </a:p>
          <a:p>
            <a:pPr indent="-520700" lvl="1" marL="914400" rtl="0" algn="l">
              <a:lnSpc>
                <a:spcPct val="115000"/>
              </a:lnSpc>
              <a:spcBef>
                <a:spcPts val="0"/>
              </a:spcBef>
              <a:spcAft>
                <a:spcPts val="0"/>
              </a:spcAft>
              <a:buSzPts val="4600"/>
              <a:buChar char="○"/>
            </a:pPr>
            <a:r>
              <a:rPr lang="en" sz="4600"/>
              <a:t>Valores bajos o negativos indican puntos con poca cohesión en su cluster o más cercanos a otro.</a:t>
            </a:r>
            <a:endParaRPr sz="4600"/>
          </a:p>
          <a:p>
            <a:pPr indent="-520700" lvl="1" marL="914400" rtl="0" algn="l">
              <a:lnSpc>
                <a:spcPct val="115000"/>
              </a:lnSpc>
              <a:spcBef>
                <a:spcPts val="0"/>
              </a:spcBef>
              <a:spcAft>
                <a:spcPts val="0"/>
              </a:spcAft>
              <a:buSzPts val="4600"/>
              <a:buChar char="○"/>
            </a:pPr>
            <a:r>
              <a:rPr lang="en" sz="4600"/>
              <a:t>Estos casos suelen corresponder a instancias atípicas o fronterizas.</a:t>
            </a:r>
            <a:endParaRPr sz="4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39b025b1054_0_8"/>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Detección de anomalías</a:t>
            </a:r>
            <a:endParaRPr/>
          </a:p>
        </p:txBody>
      </p:sp>
      <p:sp>
        <p:nvSpPr>
          <p:cNvPr id="375" name="Google Shape;375;g39b025b1054_0_8"/>
          <p:cNvSpPr txBox="1"/>
          <p:nvPr>
            <p:ph idx="1" type="body"/>
          </p:nvPr>
        </p:nvSpPr>
        <p:spPr>
          <a:xfrm>
            <a:off x="1328100" y="2126000"/>
            <a:ext cx="20937300" cy="9464100"/>
          </a:xfrm>
          <a:prstGeom prst="rect">
            <a:avLst/>
          </a:prstGeom>
          <a:noFill/>
          <a:ln>
            <a:noFill/>
          </a:ln>
        </p:spPr>
        <p:txBody>
          <a:bodyPr anchorCtr="0" anchor="t" bIns="243825" lIns="243825" spcFirstLastPara="1" rIns="243825" wrap="square" tIns="243825">
            <a:normAutofit/>
          </a:bodyPr>
          <a:lstStyle/>
          <a:p>
            <a:pPr indent="-488950" lvl="0" marL="457200" rtl="0" algn="l">
              <a:lnSpc>
                <a:spcPct val="115000"/>
              </a:lnSpc>
              <a:spcBef>
                <a:spcPts val="0"/>
              </a:spcBef>
              <a:spcAft>
                <a:spcPts val="0"/>
              </a:spcAft>
              <a:buSzPts val="4700"/>
              <a:buChar char="●"/>
            </a:pPr>
            <a:r>
              <a:rPr lang="en" sz="4700"/>
              <a:t>Otra estrategia es comparar la distancia del punto al cluster más cercano:</a:t>
            </a:r>
            <a:endParaRPr sz="4700"/>
          </a:p>
          <a:p>
            <a:pPr indent="-527050" lvl="1" marL="914400" rtl="0" algn="l">
              <a:lnSpc>
                <a:spcPct val="115000"/>
              </a:lnSpc>
              <a:spcBef>
                <a:spcPts val="0"/>
              </a:spcBef>
              <a:spcAft>
                <a:spcPts val="0"/>
              </a:spcAft>
              <a:buSzPts val="4700"/>
              <a:buChar char="○"/>
            </a:pPr>
            <a:r>
              <a:rPr b="1" lang="en" sz="4700"/>
              <a:t>puntos lejos de todos los centroides son buenos candidatos a anomalías.</a:t>
            </a:r>
            <a:endParaRPr b="1" sz="4700"/>
          </a:p>
          <a:p>
            <a:pPr indent="-488950" lvl="0" marL="457200" rtl="0" algn="l">
              <a:lnSpc>
                <a:spcPct val="115000"/>
              </a:lnSpc>
              <a:spcBef>
                <a:spcPts val="0"/>
              </a:spcBef>
              <a:spcAft>
                <a:spcPts val="0"/>
              </a:spcAft>
              <a:buSzPts val="4700"/>
              <a:buChar char="●"/>
            </a:pPr>
            <a:r>
              <a:rPr lang="en" sz="4700"/>
              <a:t>Estas instancias no se agrupan naturalmente con ningún conjunto de datos.</a:t>
            </a:r>
            <a:endParaRPr sz="4700"/>
          </a:p>
          <a:p>
            <a:pPr indent="-488950" lvl="0" marL="457200" rtl="0" algn="l">
              <a:lnSpc>
                <a:spcPct val="115000"/>
              </a:lnSpc>
              <a:spcBef>
                <a:spcPts val="0"/>
              </a:spcBef>
              <a:spcAft>
                <a:spcPts val="0"/>
              </a:spcAft>
              <a:buSzPts val="4700"/>
              <a:buChar char="●"/>
            </a:pPr>
            <a:r>
              <a:rPr lang="en" sz="4700"/>
              <a:t>Para cerrar, vale mencionar que existen métodos de clustering más sofisticados, como DBSCAN, que detectan outliers de forma explícita al identificar puntos aislados o en regiones de baja densidad.</a:t>
            </a:r>
            <a:endParaRPr sz="47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30efb5dbbd7_0_53"/>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DBSCAN </a:t>
            </a:r>
            <a:endParaRPr/>
          </a:p>
        </p:txBody>
      </p:sp>
      <p:sp>
        <p:nvSpPr>
          <p:cNvPr id="381" name="Google Shape;381;g30efb5dbbd7_0_53"/>
          <p:cNvSpPr txBox="1"/>
          <p:nvPr/>
        </p:nvSpPr>
        <p:spPr>
          <a:xfrm>
            <a:off x="1000975" y="2537850"/>
            <a:ext cx="13863900" cy="8922900"/>
          </a:xfrm>
          <a:prstGeom prst="rect">
            <a:avLst/>
          </a:prstGeom>
          <a:noFill/>
          <a:ln>
            <a:noFill/>
          </a:ln>
        </p:spPr>
        <p:txBody>
          <a:bodyPr anchorCtr="0" anchor="t" bIns="91425" lIns="91425" spcFirstLastPara="1" rIns="91425" wrap="square" tIns="91425">
            <a:spAutoFit/>
          </a:bodyPr>
          <a:lstStyle/>
          <a:p>
            <a:pPr indent="-450850" lvl="0" marL="457200" marR="0" rtl="0" algn="l">
              <a:lnSpc>
                <a:spcPct val="115000"/>
              </a:lnSpc>
              <a:spcBef>
                <a:spcPts val="0"/>
              </a:spcBef>
              <a:spcAft>
                <a:spcPts val="0"/>
              </a:spcAft>
              <a:buClr>
                <a:srgbClr val="666666"/>
              </a:buClr>
              <a:buSzPts val="4100"/>
              <a:buFont typeface="Nunito"/>
              <a:buChar char="●"/>
            </a:pPr>
            <a:r>
              <a:rPr lang="en" sz="4100">
                <a:solidFill>
                  <a:srgbClr val="666666"/>
                </a:solidFill>
                <a:latin typeface="Nunito"/>
                <a:ea typeface="Nunito"/>
                <a:cs typeface="Nunito"/>
                <a:sym typeface="Nunito"/>
              </a:rPr>
              <a:t>DBSCAN (Density-Based Spatial Clustering of Applications with Noise) es un algoritmo de clustering basado en la densidad de los datos.</a:t>
            </a:r>
            <a:endParaRPr sz="4100">
              <a:solidFill>
                <a:srgbClr val="666666"/>
              </a:solidFill>
              <a:latin typeface="Nunito"/>
              <a:ea typeface="Nunito"/>
              <a:cs typeface="Nunito"/>
              <a:sym typeface="Nunito"/>
            </a:endParaRPr>
          </a:p>
          <a:p>
            <a:pPr indent="-450850" lvl="0" marL="457200" marR="0" rtl="0" algn="l">
              <a:lnSpc>
                <a:spcPct val="115000"/>
              </a:lnSpc>
              <a:spcBef>
                <a:spcPts val="0"/>
              </a:spcBef>
              <a:spcAft>
                <a:spcPts val="0"/>
              </a:spcAft>
              <a:buClr>
                <a:srgbClr val="666666"/>
              </a:buClr>
              <a:buSzPts val="4100"/>
              <a:buFont typeface="Nunito"/>
              <a:buChar char="●"/>
            </a:pPr>
            <a:r>
              <a:rPr lang="en" sz="4100">
                <a:solidFill>
                  <a:srgbClr val="666666"/>
                </a:solidFill>
                <a:latin typeface="Nunito"/>
                <a:ea typeface="Nunito"/>
                <a:cs typeface="Nunito"/>
                <a:sym typeface="Nunito"/>
              </a:rPr>
              <a:t>No requiere conocer el número de clusters a priori.</a:t>
            </a:r>
            <a:endParaRPr sz="4100">
              <a:solidFill>
                <a:srgbClr val="666666"/>
              </a:solidFill>
              <a:latin typeface="Nunito"/>
              <a:ea typeface="Nunito"/>
              <a:cs typeface="Nunito"/>
              <a:sym typeface="Nunito"/>
            </a:endParaRPr>
          </a:p>
          <a:p>
            <a:pPr indent="-450850" lvl="0" marL="457200" marR="0" rtl="0" algn="l">
              <a:lnSpc>
                <a:spcPct val="115000"/>
              </a:lnSpc>
              <a:spcBef>
                <a:spcPts val="0"/>
              </a:spcBef>
              <a:spcAft>
                <a:spcPts val="0"/>
              </a:spcAft>
              <a:buClr>
                <a:srgbClr val="666666"/>
              </a:buClr>
              <a:buSzPts val="4100"/>
              <a:buFont typeface="Nunito"/>
              <a:buChar char="●"/>
            </a:pPr>
            <a:r>
              <a:rPr lang="en" sz="4100">
                <a:solidFill>
                  <a:srgbClr val="666666"/>
                </a:solidFill>
                <a:latin typeface="Nunito"/>
                <a:ea typeface="Nunito"/>
                <a:cs typeface="Nunito"/>
                <a:sym typeface="Nunito"/>
              </a:rPr>
              <a:t>Puede detectar clusters de forma arbitraria y distinguir ruido o anomalías.</a:t>
            </a:r>
            <a:endParaRPr sz="4100">
              <a:solidFill>
                <a:srgbClr val="666666"/>
              </a:solidFill>
              <a:latin typeface="Nunito"/>
              <a:ea typeface="Nunito"/>
              <a:cs typeface="Nunito"/>
              <a:sym typeface="Nunito"/>
            </a:endParaRPr>
          </a:p>
          <a:p>
            <a:pPr indent="-450850" lvl="0" marL="457200" marR="0" rtl="0" algn="l">
              <a:lnSpc>
                <a:spcPct val="115000"/>
              </a:lnSpc>
              <a:spcBef>
                <a:spcPts val="0"/>
              </a:spcBef>
              <a:spcAft>
                <a:spcPts val="0"/>
              </a:spcAft>
              <a:buClr>
                <a:srgbClr val="666666"/>
              </a:buClr>
              <a:buSzPts val="4100"/>
              <a:buFont typeface="Nunito"/>
              <a:buChar char="●"/>
            </a:pPr>
            <a:r>
              <a:rPr lang="en" sz="4100">
                <a:solidFill>
                  <a:srgbClr val="666666"/>
                </a:solidFill>
                <a:latin typeface="Nunito"/>
                <a:ea typeface="Nunito"/>
                <a:cs typeface="Nunito"/>
                <a:sym typeface="Nunito"/>
              </a:rPr>
              <a:t>Se basa en dos hiperparámetros principales:</a:t>
            </a:r>
            <a:endParaRPr sz="4100">
              <a:solidFill>
                <a:srgbClr val="666666"/>
              </a:solidFill>
              <a:latin typeface="Nunito"/>
              <a:ea typeface="Nunito"/>
              <a:cs typeface="Nunito"/>
              <a:sym typeface="Nunito"/>
            </a:endParaRPr>
          </a:p>
          <a:p>
            <a:pPr indent="-488950" lvl="1" marL="914400" marR="0" rtl="0" algn="l">
              <a:lnSpc>
                <a:spcPct val="115000"/>
              </a:lnSpc>
              <a:spcBef>
                <a:spcPts val="0"/>
              </a:spcBef>
              <a:spcAft>
                <a:spcPts val="0"/>
              </a:spcAft>
              <a:buClr>
                <a:srgbClr val="666666"/>
              </a:buClr>
              <a:buSzPts val="4100"/>
              <a:buFont typeface="Nunito"/>
              <a:buChar char="○"/>
            </a:pPr>
            <a:r>
              <a:rPr b="1" lang="en" sz="4800">
                <a:solidFill>
                  <a:srgbClr val="666666"/>
                </a:solidFill>
                <a:latin typeface="Nunito"/>
                <a:ea typeface="Nunito"/>
                <a:cs typeface="Nunito"/>
                <a:sym typeface="Nunito"/>
              </a:rPr>
              <a:t>ε</a:t>
            </a:r>
            <a:r>
              <a:rPr b="1" lang="en" sz="4100">
                <a:solidFill>
                  <a:srgbClr val="666666"/>
                </a:solidFill>
                <a:latin typeface="Nunito"/>
                <a:ea typeface="Nunito"/>
                <a:cs typeface="Nunito"/>
                <a:sym typeface="Nunito"/>
              </a:rPr>
              <a:t>: radio de vecindad</a:t>
            </a:r>
            <a:r>
              <a:rPr lang="en" sz="4100">
                <a:solidFill>
                  <a:srgbClr val="666666"/>
                </a:solidFill>
                <a:latin typeface="Nunito"/>
                <a:ea typeface="Nunito"/>
                <a:cs typeface="Nunito"/>
                <a:sym typeface="Nunito"/>
              </a:rPr>
              <a:t>, define qué tan cerca deben estar dos puntos para considerarse vecinos.</a:t>
            </a:r>
            <a:endParaRPr sz="4100">
              <a:solidFill>
                <a:srgbClr val="666666"/>
              </a:solidFill>
              <a:latin typeface="Nunito"/>
              <a:ea typeface="Nunito"/>
              <a:cs typeface="Nunito"/>
              <a:sym typeface="Nunito"/>
            </a:endParaRPr>
          </a:p>
          <a:p>
            <a:pPr indent="-488950" lvl="1" marL="914400" marR="0" rtl="0" algn="l">
              <a:lnSpc>
                <a:spcPct val="115000"/>
              </a:lnSpc>
              <a:spcBef>
                <a:spcPts val="0"/>
              </a:spcBef>
              <a:spcAft>
                <a:spcPts val="0"/>
              </a:spcAft>
              <a:buClr>
                <a:srgbClr val="666666"/>
              </a:buClr>
              <a:buSzPts val="4100"/>
              <a:buFont typeface="Nunito"/>
              <a:buChar char="○"/>
            </a:pPr>
            <a:r>
              <a:rPr b="1" lang="en" sz="4100">
                <a:solidFill>
                  <a:srgbClr val="666666"/>
                </a:solidFill>
                <a:latin typeface="Nunito"/>
                <a:ea typeface="Nunito"/>
                <a:cs typeface="Nunito"/>
                <a:sym typeface="Nunito"/>
              </a:rPr>
              <a:t>min_samples</a:t>
            </a:r>
            <a:r>
              <a:rPr lang="en" sz="4100">
                <a:solidFill>
                  <a:srgbClr val="666666"/>
                </a:solidFill>
                <a:latin typeface="Nunito"/>
                <a:ea typeface="Nunito"/>
                <a:cs typeface="Nunito"/>
                <a:sym typeface="Nunito"/>
              </a:rPr>
              <a:t>: mínimo número de puntos dentro de esa vecindad para que una instancia se considere núcleo (</a:t>
            </a:r>
            <a:r>
              <a:rPr i="1" lang="en" sz="4100">
                <a:solidFill>
                  <a:srgbClr val="666666"/>
                </a:solidFill>
                <a:latin typeface="Nunito"/>
                <a:ea typeface="Nunito"/>
                <a:cs typeface="Nunito"/>
                <a:sym typeface="Nunito"/>
              </a:rPr>
              <a:t>core</a:t>
            </a:r>
            <a:r>
              <a:rPr lang="en" sz="4100">
                <a:solidFill>
                  <a:srgbClr val="666666"/>
                </a:solidFill>
                <a:latin typeface="Nunito"/>
                <a:ea typeface="Nunito"/>
                <a:cs typeface="Nunito"/>
                <a:sym typeface="Nunito"/>
              </a:rPr>
              <a:t>).</a:t>
            </a:r>
            <a:endParaRPr sz="4100">
              <a:solidFill>
                <a:srgbClr val="666666"/>
              </a:solidFill>
              <a:latin typeface="Nunito"/>
              <a:ea typeface="Nunito"/>
              <a:cs typeface="Nunito"/>
              <a:sym typeface="Nunito"/>
            </a:endParaRPr>
          </a:p>
        </p:txBody>
      </p:sp>
      <p:pic>
        <p:nvPicPr>
          <p:cNvPr id="382" name="Google Shape;382;g30efb5dbbd7_0_53"/>
          <p:cNvPicPr preferRelativeResize="0"/>
          <p:nvPr/>
        </p:nvPicPr>
        <p:blipFill rotWithShape="1">
          <a:blip r:embed="rId3">
            <a:alphaModFix/>
          </a:blip>
          <a:srcRect b="0" l="0" r="0" t="0"/>
          <a:stretch/>
        </p:blipFill>
        <p:spPr>
          <a:xfrm>
            <a:off x="15141700" y="4288719"/>
            <a:ext cx="8068001" cy="5138550"/>
          </a:xfrm>
          <a:prstGeom prst="rect">
            <a:avLst/>
          </a:prstGeom>
          <a:noFill/>
          <a:ln>
            <a:noFill/>
          </a:ln>
        </p:spPr>
      </p:pic>
      <p:sp>
        <p:nvSpPr>
          <p:cNvPr id="383" name="Google Shape;383;g30efb5dbbd7_0_53"/>
          <p:cNvSpPr txBox="1"/>
          <p:nvPr/>
        </p:nvSpPr>
        <p:spPr>
          <a:xfrm>
            <a:off x="14485725" y="11311400"/>
            <a:ext cx="8962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900"/>
              <a:buFont typeface="Arial"/>
              <a:buNone/>
            </a:pPr>
            <a:r>
              <a:rPr b="0" i="0" lang="en" sz="2900" u="sng" cap="none" strike="noStrike">
                <a:solidFill>
                  <a:schemeClr val="hlink"/>
                </a:solidFill>
                <a:highlight>
                  <a:srgbClr val="FFFFFF"/>
                </a:highlight>
                <a:latin typeface="Roboto"/>
                <a:ea typeface="Roboto"/>
                <a:cs typeface="Roboto"/>
                <a:sym typeface="Roboto"/>
                <a:hlinkClick r:id="rId4"/>
              </a:rPr>
              <a:t>LINK: Clustering with DBSCAN, Clearly Explained!!!</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39b025b1054_0_13"/>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DBSCAN </a:t>
            </a:r>
            <a:endParaRPr/>
          </a:p>
        </p:txBody>
      </p:sp>
      <p:sp>
        <p:nvSpPr>
          <p:cNvPr id="389" name="Google Shape;389;g39b025b1054_0_13"/>
          <p:cNvSpPr txBox="1"/>
          <p:nvPr/>
        </p:nvSpPr>
        <p:spPr>
          <a:xfrm>
            <a:off x="9517825" y="2415875"/>
            <a:ext cx="12747600" cy="9343200"/>
          </a:xfrm>
          <a:prstGeom prst="rect">
            <a:avLst/>
          </a:prstGeom>
          <a:noFill/>
          <a:ln>
            <a:noFill/>
          </a:ln>
        </p:spPr>
        <p:txBody>
          <a:bodyPr anchorCtr="0" anchor="t" bIns="91425" lIns="91425" spcFirstLastPara="1" rIns="91425" wrap="square" tIns="91425">
            <a:spAutoFit/>
          </a:bodyPr>
          <a:lstStyle/>
          <a:p>
            <a:pPr indent="-457200" lvl="0" marL="457200" marR="0" rtl="0" algn="l">
              <a:lnSpc>
                <a:spcPct val="115000"/>
              </a:lnSpc>
              <a:spcBef>
                <a:spcPts val="0"/>
              </a:spcBef>
              <a:spcAft>
                <a:spcPts val="0"/>
              </a:spcAft>
              <a:buClr>
                <a:srgbClr val="666666"/>
              </a:buClr>
              <a:buSzPts val="4200"/>
              <a:buFont typeface="Nunito"/>
              <a:buChar char="●"/>
            </a:pPr>
            <a:r>
              <a:rPr lang="en" sz="4300">
                <a:solidFill>
                  <a:srgbClr val="666666"/>
                </a:solidFill>
                <a:latin typeface="Nunito"/>
                <a:ea typeface="Nunito"/>
                <a:cs typeface="Nunito"/>
                <a:sym typeface="Nunito"/>
              </a:rPr>
              <a:t>Una instancia con al menos </a:t>
            </a:r>
            <a:r>
              <a:rPr b="1" lang="en" sz="4300">
                <a:solidFill>
                  <a:srgbClr val="666666"/>
                </a:solidFill>
                <a:latin typeface="Nunito"/>
                <a:ea typeface="Nunito"/>
                <a:cs typeface="Nunito"/>
                <a:sym typeface="Nunito"/>
              </a:rPr>
              <a:t>min_samples</a:t>
            </a:r>
            <a:r>
              <a:rPr lang="en" sz="4300">
                <a:solidFill>
                  <a:srgbClr val="666666"/>
                </a:solidFill>
                <a:latin typeface="Nunito"/>
                <a:ea typeface="Nunito"/>
                <a:cs typeface="Nunito"/>
                <a:sym typeface="Nunito"/>
              </a:rPr>
              <a:t> vecinos dentro de su radio </a:t>
            </a:r>
            <a:r>
              <a:rPr b="1" lang="en" sz="5000">
                <a:solidFill>
                  <a:srgbClr val="666666"/>
                </a:solidFill>
                <a:latin typeface="Nunito"/>
                <a:ea typeface="Nunito"/>
                <a:cs typeface="Nunito"/>
                <a:sym typeface="Nunito"/>
              </a:rPr>
              <a:t>𝜀</a:t>
            </a:r>
            <a:r>
              <a:rPr lang="en" sz="4300">
                <a:solidFill>
                  <a:srgbClr val="666666"/>
                </a:solidFill>
                <a:latin typeface="Nunito"/>
                <a:ea typeface="Nunito"/>
                <a:cs typeface="Nunito"/>
                <a:sym typeface="Nunito"/>
              </a:rPr>
              <a:t> se considera núcleo.</a:t>
            </a:r>
            <a:endParaRPr sz="4300">
              <a:solidFill>
                <a:srgbClr val="666666"/>
              </a:solidFill>
              <a:latin typeface="Nunito"/>
              <a:ea typeface="Nunito"/>
              <a:cs typeface="Nunito"/>
              <a:sym typeface="Nunito"/>
            </a:endParaRPr>
          </a:p>
          <a:p>
            <a:pPr indent="-463550" lvl="0" marL="457200" marR="0" rtl="0" algn="l">
              <a:lnSpc>
                <a:spcPct val="115000"/>
              </a:lnSpc>
              <a:spcBef>
                <a:spcPts val="0"/>
              </a:spcBef>
              <a:spcAft>
                <a:spcPts val="0"/>
              </a:spcAft>
              <a:buClr>
                <a:srgbClr val="666666"/>
              </a:buClr>
              <a:buSzPts val="4300"/>
              <a:buFont typeface="Nunito"/>
              <a:buChar char="●"/>
            </a:pPr>
            <a:r>
              <a:rPr lang="en" sz="4300">
                <a:solidFill>
                  <a:srgbClr val="666666"/>
                </a:solidFill>
                <a:latin typeface="Nunito"/>
                <a:ea typeface="Nunito"/>
                <a:cs typeface="Nunito"/>
                <a:sym typeface="Nunito"/>
              </a:rPr>
              <a:t>Todos los puntos dentro de su vecindad pertenecen al mismo cluster.</a:t>
            </a:r>
            <a:endParaRPr sz="4300">
              <a:solidFill>
                <a:srgbClr val="666666"/>
              </a:solidFill>
              <a:latin typeface="Nunito"/>
              <a:ea typeface="Nunito"/>
              <a:cs typeface="Nunito"/>
              <a:sym typeface="Nunito"/>
            </a:endParaRPr>
          </a:p>
          <a:p>
            <a:pPr indent="-463550" lvl="0" marL="457200" marR="0" rtl="0" algn="l">
              <a:lnSpc>
                <a:spcPct val="115000"/>
              </a:lnSpc>
              <a:spcBef>
                <a:spcPts val="0"/>
              </a:spcBef>
              <a:spcAft>
                <a:spcPts val="0"/>
              </a:spcAft>
              <a:buClr>
                <a:srgbClr val="666666"/>
              </a:buClr>
              <a:buSzPts val="4300"/>
              <a:buFont typeface="Nunito"/>
              <a:buChar char="●"/>
            </a:pPr>
            <a:r>
              <a:rPr lang="en" sz="4300">
                <a:solidFill>
                  <a:srgbClr val="666666"/>
                </a:solidFill>
                <a:latin typeface="Nunito"/>
                <a:ea typeface="Nunito"/>
                <a:cs typeface="Nunito"/>
                <a:sym typeface="Nunito"/>
              </a:rPr>
              <a:t>Si hay núcleos cuyas vecindades se solapan, se unen en un único cluster.</a:t>
            </a:r>
            <a:endParaRPr sz="4300">
              <a:solidFill>
                <a:srgbClr val="666666"/>
              </a:solidFill>
              <a:latin typeface="Nunito"/>
              <a:ea typeface="Nunito"/>
              <a:cs typeface="Nunito"/>
              <a:sym typeface="Nunito"/>
            </a:endParaRPr>
          </a:p>
          <a:p>
            <a:pPr indent="-463550" lvl="0" marL="457200" marR="0" rtl="0" algn="l">
              <a:lnSpc>
                <a:spcPct val="115000"/>
              </a:lnSpc>
              <a:spcBef>
                <a:spcPts val="0"/>
              </a:spcBef>
              <a:spcAft>
                <a:spcPts val="0"/>
              </a:spcAft>
              <a:buClr>
                <a:srgbClr val="666666"/>
              </a:buClr>
              <a:buSzPts val="4300"/>
              <a:buFont typeface="Nunito"/>
              <a:buChar char="●"/>
            </a:pPr>
            <a:r>
              <a:rPr lang="en" sz="4300">
                <a:solidFill>
                  <a:srgbClr val="666666"/>
                </a:solidFill>
                <a:latin typeface="Nunito"/>
                <a:ea typeface="Nunito"/>
                <a:cs typeface="Nunito"/>
                <a:sym typeface="Nunito"/>
              </a:rPr>
              <a:t>Las instancias que no son núcleo y no están dentro de ninguna vecindad núcleo se consideran anomalías o ruido (</a:t>
            </a:r>
            <a:r>
              <a:rPr i="1" lang="en" sz="4300">
                <a:solidFill>
                  <a:srgbClr val="666666"/>
                </a:solidFill>
                <a:latin typeface="Nunito"/>
                <a:ea typeface="Nunito"/>
                <a:cs typeface="Nunito"/>
                <a:sym typeface="Nunito"/>
              </a:rPr>
              <a:t>outliers</a:t>
            </a:r>
            <a:r>
              <a:rPr lang="en" sz="4300">
                <a:solidFill>
                  <a:srgbClr val="666666"/>
                </a:solidFill>
                <a:latin typeface="Nunito"/>
                <a:ea typeface="Nunito"/>
                <a:cs typeface="Nunito"/>
                <a:sym typeface="Nunito"/>
              </a:rPr>
              <a:t>).</a:t>
            </a:r>
            <a:endParaRPr sz="4300">
              <a:solidFill>
                <a:srgbClr val="666666"/>
              </a:solidFill>
              <a:latin typeface="Nunito"/>
              <a:ea typeface="Nunito"/>
              <a:cs typeface="Nunito"/>
              <a:sym typeface="Nunito"/>
            </a:endParaRPr>
          </a:p>
          <a:p>
            <a:pPr indent="-463550" lvl="0" marL="457200" marR="0" rtl="0" algn="l">
              <a:lnSpc>
                <a:spcPct val="115000"/>
              </a:lnSpc>
              <a:spcBef>
                <a:spcPts val="0"/>
              </a:spcBef>
              <a:spcAft>
                <a:spcPts val="0"/>
              </a:spcAft>
              <a:buClr>
                <a:srgbClr val="666666"/>
              </a:buClr>
              <a:buSzPts val="4300"/>
              <a:buFont typeface="Nunito"/>
              <a:buChar char="●"/>
            </a:pPr>
            <a:r>
              <a:rPr lang="en" sz="4300">
                <a:solidFill>
                  <a:srgbClr val="666666"/>
                </a:solidFill>
                <a:latin typeface="Nunito"/>
                <a:ea typeface="Nunito"/>
                <a:cs typeface="Nunito"/>
                <a:sym typeface="Nunito"/>
              </a:rPr>
              <a:t>DBSCAN es especialmente útil cuando los clusters tienen formas irregulares o densidades variables.</a:t>
            </a:r>
            <a:endParaRPr sz="4300">
              <a:solidFill>
                <a:srgbClr val="666666"/>
              </a:solidFill>
              <a:latin typeface="Nunito"/>
              <a:ea typeface="Nunito"/>
              <a:cs typeface="Nunito"/>
              <a:sym typeface="Nunito"/>
            </a:endParaRPr>
          </a:p>
        </p:txBody>
      </p:sp>
      <p:pic>
        <p:nvPicPr>
          <p:cNvPr id="390" name="Google Shape;390;g39b025b1054_0_13"/>
          <p:cNvPicPr preferRelativeResize="0"/>
          <p:nvPr/>
        </p:nvPicPr>
        <p:blipFill rotWithShape="1">
          <a:blip r:embed="rId3">
            <a:alphaModFix/>
          </a:blip>
          <a:srcRect b="0" l="0" r="0" t="0"/>
          <a:stretch/>
        </p:blipFill>
        <p:spPr>
          <a:xfrm>
            <a:off x="1000975" y="4518200"/>
            <a:ext cx="8068001" cy="5138550"/>
          </a:xfrm>
          <a:prstGeom prst="rect">
            <a:avLst/>
          </a:prstGeom>
          <a:noFill/>
          <a:ln>
            <a:noFill/>
          </a:ln>
        </p:spPr>
      </p:pic>
      <p:sp>
        <p:nvSpPr>
          <p:cNvPr id="391" name="Google Shape;391;g39b025b1054_0_13"/>
          <p:cNvSpPr txBox="1"/>
          <p:nvPr/>
        </p:nvSpPr>
        <p:spPr>
          <a:xfrm>
            <a:off x="769725" y="11206950"/>
            <a:ext cx="8962200" cy="631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900"/>
              <a:buFont typeface="Arial"/>
              <a:buNone/>
            </a:pPr>
            <a:r>
              <a:rPr b="0" i="0" lang="en" sz="2900" u="sng" cap="none" strike="noStrike">
                <a:solidFill>
                  <a:schemeClr val="hlink"/>
                </a:solidFill>
                <a:highlight>
                  <a:srgbClr val="FFFFFF"/>
                </a:highlight>
                <a:latin typeface="Roboto"/>
                <a:ea typeface="Roboto"/>
                <a:cs typeface="Roboto"/>
                <a:sym typeface="Roboto"/>
                <a:hlinkClick r:id="rId4"/>
              </a:rPr>
              <a:t>LINK: Clustering with DBSCAN, Clearly Explained!!!</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2d5c285a80e_0_0"/>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Comparación con K-Means </a:t>
            </a:r>
            <a:endParaRPr/>
          </a:p>
        </p:txBody>
      </p:sp>
      <p:pic>
        <p:nvPicPr>
          <p:cNvPr id="397" name="Google Shape;397;g2d5c285a80e_0_0"/>
          <p:cNvPicPr preferRelativeResize="0"/>
          <p:nvPr/>
        </p:nvPicPr>
        <p:blipFill rotWithShape="1">
          <a:blip r:embed="rId3">
            <a:alphaModFix/>
          </a:blip>
          <a:srcRect b="0" l="0" r="0" t="0"/>
          <a:stretch/>
        </p:blipFill>
        <p:spPr>
          <a:xfrm>
            <a:off x="1656725" y="3476625"/>
            <a:ext cx="8743950" cy="6915150"/>
          </a:xfrm>
          <a:prstGeom prst="rect">
            <a:avLst/>
          </a:prstGeom>
          <a:noFill/>
          <a:ln>
            <a:noFill/>
          </a:ln>
        </p:spPr>
      </p:pic>
      <p:pic>
        <p:nvPicPr>
          <p:cNvPr id="398" name="Google Shape;398;g2d5c285a80e_0_0"/>
          <p:cNvPicPr preferRelativeResize="0"/>
          <p:nvPr/>
        </p:nvPicPr>
        <p:blipFill rotWithShape="1">
          <a:blip r:embed="rId4">
            <a:alphaModFix/>
          </a:blip>
          <a:srcRect b="0" l="0" r="0" t="0"/>
          <a:stretch/>
        </p:blipFill>
        <p:spPr>
          <a:xfrm>
            <a:off x="12322900" y="3476625"/>
            <a:ext cx="8743950" cy="6915150"/>
          </a:xfrm>
          <a:prstGeom prst="rect">
            <a:avLst/>
          </a:prstGeom>
          <a:noFill/>
          <a:ln>
            <a:noFill/>
          </a:ln>
        </p:spPr>
      </p:pic>
      <p:sp>
        <p:nvSpPr>
          <p:cNvPr id="399" name="Google Shape;399;g2d5c285a80e_0_0"/>
          <p:cNvSpPr txBox="1"/>
          <p:nvPr/>
        </p:nvSpPr>
        <p:spPr>
          <a:xfrm>
            <a:off x="8716300" y="11959475"/>
            <a:ext cx="146010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500"/>
              <a:buFont typeface="Arial"/>
              <a:buNone/>
            </a:pPr>
            <a:r>
              <a:rPr b="0" i="0" lang="en" sz="2500" u="none" cap="none" strike="noStrike">
                <a:solidFill>
                  <a:srgbClr val="666666"/>
                </a:solidFill>
                <a:latin typeface="Nunito"/>
                <a:ea typeface="Nunito"/>
                <a:cs typeface="Nunito"/>
                <a:sym typeface="Nunito"/>
              </a:rPr>
              <a:t>Fuente: </a:t>
            </a:r>
            <a:r>
              <a:rPr b="0" i="0" lang="en" sz="2500" u="sng" cap="none" strike="noStrike">
                <a:solidFill>
                  <a:schemeClr val="hlink"/>
                </a:solidFill>
                <a:latin typeface="Nunito"/>
                <a:ea typeface="Nunito"/>
                <a:cs typeface="Nunito"/>
                <a:sym typeface="Nunito"/>
                <a:hlinkClick r:id="rId5"/>
              </a:rPr>
              <a:t>Understanding DBSCAN: A Practical Guide for Beginners with Business Applications</a:t>
            </a:r>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2d484fdb61a_0_368"/>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Parada técnica: Resumen hasta ahora</a:t>
            </a:r>
            <a:endParaRPr/>
          </a:p>
        </p:txBody>
      </p:sp>
      <p:pic>
        <p:nvPicPr>
          <p:cNvPr id="405" name="Google Shape;405;g2d484fdb61a_0_368"/>
          <p:cNvPicPr preferRelativeResize="0"/>
          <p:nvPr/>
        </p:nvPicPr>
        <p:blipFill rotWithShape="1">
          <a:blip r:embed="rId3">
            <a:alphaModFix/>
          </a:blip>
          <a:srcRect b="0" l="0" r="0" t="0"/>
          <a:stretch/>
        </p:blipFill>
        <p:spPr>
          <a:xfrm>
            <a:off x="10207350" y="9664575"/>
            <a:ext cx="2851550" cy="2851576"/>
          </a:xfrm>
          <a:prstGeom prst="rect">
            <a:avLst/>
          </a:prstGeom>
          <a:noFill/>
          <a:ln>
            <a:noFill/>
          </a:ln>
        </p:spPr>
      </p:pic>
      <p:sp>
        <p:nvSpPr>
          <p:cNvPr id="406" name="Google Shape;406;g2d484fdb61a_0_368"/>
          <p:cNvSpPr txBox="1"/>
          <p:nvPr>
            <p:ph idx="1" type="body"/>
          </p:nvPr>
        </p:nvSpPr>
        <p:spPr>
          <a:xfrm>
            <a:off x="1328100" y="2126000"/>
            <a:ext cx="20741700" cy="75387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b="1" lang="en"/>
              <a:t>Aprendizaje no supervisado: </a:t>
            </a:r>
            <a:r>
              <a:rPr lang="en"/>
              <a:t>Búsqueda de patrones en datos para los que no tenemos etiquetas.</a:t>
            </a:r>
            <a:endParaRPr/>
          </a:p>
          <a:p>
            <a:pPr indent="-457200" lvl="0" marL="457200" rtl="0" algn="l">
              <a:lnSpc>
                <a:spcPct val="115000"/>
              </a:lnSpc>
              <a:spcBef>
                <a:spcPts val="0"/>
              </a:spcBef>
              <a:spcAft>
                <a:spcPts val="0"/>
              </a:spcAft>
              <a:buSzPts val="4200"/>
              <a:buChar char="●"/>
            </a:pPr>
            <a:r>
              <a:rPr b="1" lang="en"/>
              <a:t>Reducción de la dimensionalidad: </a:t>
            </a:r>
            <a:r>
              <a:rPr lang="en"/>
              <a:t>Tener datos en muchas dimensiones puede tener sus complicaciones, tenemos algunas técnicas para buscar reducir esta dimensionalidad para usarlas como entradas para otros algoritmos o para visualizar.</a:t>
            </a:r>
            <a:endParaRPr/>
          </a:p>
          <a:p>
            <a:pPr indent="-457200" lvl="0" marL="457200" rtl="0" algn="l">
              <a:lnSpc>
                <a:spcPct val="115000"/>
              </a:lnSpc>
              <a:spcBef>
                <a:spcPts val="0"/>
              </a:spcBef>
              <a:spcAft>
                <a:spcPts val="0"/>
              </a:spcAft>
              <a:buSzPts val="4200"/>
              <a:buChar char="●"/>
            </a:pPr>
            <a:r>
              <a:rPr b="1" lang="en"/>
              <a:t>Clustering: </a:t>
            </a:r>
            <a:r>
              <a:rPr lang="en"/>
              <a:t>Algoritmos que buscan agrupar datos similares, útiles para detección de anomalías, etiquetado, análisis de datos o incluso segmentación de imágenes.</a:t>
            </a:r>
            <a:endParaRPr b="1"/>
          </a:p>
          <a:p>
            <a:pPr indent="0" lvl="0" marL="0" rtl="0" algn="l">
              <a:lnSpc>
                <a:spcPct val="115000"/>
              </a:lnSpc>
              <a:spcBef>
                <a:spcPts val="0"/>
              </a:spcBef>
              <a:spcAft>
                <a:spcPts val="0"/>
              </a:spcAft>
              <a:buSzPts val="4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39ad8d43ee8_0_8"/>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Aprendizaje no supervisado</a:t>
            </a:r>
            <a:endParaRPr/>
          </a:p>
        </p:txBody>
      </p:sp>
      <p:sp>
        <p:nvSpPr>
          <p:cNvPr id="77" name="Google Shape;77;g39ad8d43ee8_0_8"/>
          <p:cNvSpPr txBox="1"/>
          <p:nvPr>
            <p:ph idx="1" type="body"/>
          </p:nvPr>
        </p:nvSpPr>
        <p:spPr>
          <a:xfrm>
            <a:off x="1328100" y="2126000"/>
            <a:ext cx="22221300" cy="70548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b="1" lang="en"/>
              <a:t>Reducción de la dimensionalidad:</a:t>
            </a:r>
            <a:r>
              <a:rPr lang="en"/>
              <a:t> simplificación de datos eliminando características redundantes o poco informativas manteniendo la mayor cantidad de información posible.</a:t>
            </a:r>
            <a:endParaRPr/>
          </a:p>
          <a:p>
            <a:pPr indent="-457200" lvl="0" marL="457200" rtl="0" algn="l">
              <a:lnSpc>
                <a:spcPct val="115000"/>
              </a:lnSpc>
              <a:spcBef>
                <a:spcPts val="0"/>
              </a:spcBef>
              <a:spcAft>
                <a:spcPts val="0"/>
              </a:spcAft>
              <a:buSzPts val="4200"/>
              <a:buChar char="●"/>
            </a:pPr>
            <a:r>
              <a:rPr b="1" i="1" lang="en"/>
              <a:t>Clustering</a:t>
            </a:r>
            <a:r>
              <a:rPr lang="en"/>
              <a:t> (agrupamiento): busca agrupar instancias similares en </a:t>
            </a:r>
            <a:r>
              <a:rPr i="1" lang="en"/>
              <a:t>clusters</a:t>
            </a:r>
            <a:r>
              <a:rPr lang="en"/>
              <a:t>. Piensen en cosas como segmentación de clientes, sistemas de recomendación, agrupar las fotos de nuestras mascotas en el celular, etc.</a:t>
            </a:r>
            <a:endParaRPr/>
          </a:p>
          <a:p>
            <a:pPr indent="-457200" lvl="0" marL="457200" rtl="0" algn="l">
              <a:lnSpc>
                <a:spcPct val="115000"/>
              </a:lnSpc>
              <a:spcBef>
                <a:spcPts val="0"/>
              </a:spcBef>
              <a:spcAft>
                <a:spcPts val="0"/>
              </a:spcAft>
              <a:buSzPts val="4200"/>
              <a:buChar char="●"/>
            </a:pPr>
            <a:r>
              <a:rPr b="1" lang="en"/>
              <a:t>Detección de anomalias</a:t>
            </a:r>
            <a:r>
              <a:rPr lang="en"/>
              <a:t>: si se aprende la generalidad de cómo son los datos “normales” se pueden identificar los que no lo sean.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39ad8d43ee8_0_14"/>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Aprendizaje no supervisado</a:t>
            </a:r>
            <a:endParaRPr/>
          </a:p>
        </p:txBody>
      </p:sp>
      <p:sp>
        <p:nvSpPr>
          <p:cNvPr id="83" name="Google Shape;83;g39ad8d43ee8_0_14"/>
          <p:cNvSpPr txBox="1"/>
          <p:nvPr>
            <p:ph idx="1" type="body"/>
          </p:nvPr>
        </p:nvSpPr>
        <p:spPr>
          <a:xfrm>
            <a:off x="1328100" y="2126000"/>
            <a:ext cx="22221300" cy="70548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b="1" lang="en"/>
              <a:t>Reducción de la dimensionalidad:</a:t>
            </a:r>
            <a:r>
              <a:rPr lang="en"/>
              <a:t> simplificación de datos eliminando características redundantes o poco informativas manteniendo la mayor cantidad de información posible.</a:t>
            </a:r>
            <a:endParaRPr/>
          </a:p>
          <a:p>
            <a:pPr indent="-457200" lvl="0" marL="457200" rtl="0" algn="l">
              <a:lnSpc>
                <a:spcPct val="115000"/>
              </a:lnSpc>
              <a:spcBef>
                <a:spcPts val="0"/>
              </a:spcBef>
              <a:spcAft>
                <a:spcPts val="0"/>
              </a:spcAft>
              <a:buSzPts val="4200"/>
              <a:buChar char="●"/>
            </a:pPr>
            <a:r>
              <a:rPr b="1" i="1" lang="en"/>
              <a:t>Clustering</a:t>
            </a:r>
            <a:r>
              <a:rPr lang="en"/>
              <a:t> (agrupamiento): busca agrupar instancias similares en </a:t>
            </a:r>
            <a:r>
              <a:rPr i="1" lang="en"/>
              <a:t>clusters</a:t>
            </a:r>
            <a:r>
              <a:rPr lang="en"/>
              <a:t>. Piensen en cosas como segmentación de clientes, sistemas de recomendación, agrupar las fotos de nuestras mascotas en el celular, etc.</a:t>
            </a:r>
            <a:endParaRPr/>
          </a:p>
          <a:p>
            <a:pPr indent="-457200" lvl="0" marL="457200" rtl="0" algn="l">
              <a:lnSpc>
                <a:spcPct val="115000"/>
              </a:lnSpc>
              <a:spcBef>
                <a:spcPts val="0"/>
              </a:spcBef>
              <a:spcAft>
                <a:spcPts val="0"/>
              </a:spcAft>
              <a:buSzPts val="4200"/>
              <a:buChar char="●"/>
            </a:pPr>
            <a:r>
              <a:rPr b="1" lang="en"/>
              <a:t>Detección de anomalias</a:t>
            </a:r>
            <a:r>
              <a:rPr lang="en"/>
              <a:t>: si se aprende la generalidad de cómo son los datos “normales” se pueden identificar los que no lo sean.</a:t>
            </a:r>
            <a:endParaRPr/>
          </a:p>
          <a:p>
            <a:pPr indent="-457200" lvl="0" marL="457200" rtl="0" algn="l">
              <a:lnSpc>
                <a:spcPct val="115000"/>
              </a:lnSpc>
              <a:spcBef>
                <a:spcPts val="0"/>
              </a:spcBef>
              <a:spcAft>
                <a:spcPts val="0"/>
              </a:spcAft>
              <a:buSzPts val="4200"/>
              <a:buChar char="●"/>
            </a:pPr>
            <a:r>
              <a:rPr b="1" lang="en"/>
              <a:t>Estimación de densidad</a:t>
            </a:r>
            <a:r>
              <a:rPr lang="en"/>
              <a:t>: se busca estimar la función de densidad de probabilidad del proceso aleatorio que generó el conjunto de datos.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39ad8d43ee8_0_20"/>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Aprendizaje no supervisado</a:t>
            </a:r>
            <a:endParaRPr/>
          </a:p>
        </p:txBody>
      </p:sp>
      <p:sp>
        <p:nvSpPr>
          <p:cNvPr id="89" name="Google Shape;89;g39ad8d43ee8_0_20"/>
          <p:cNvSpPr txBox="1"/>
          <p:nvPr>
            <p:ph idx="1" type="body"/>
          </p:nvPr>
        </p:nvSpPr>
        <p:spPr>
          <a:xfrm>
            <a:off x="1328100" y="2126000"/>
            <a:ext cx="22221300" cy="70548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b="1" lang="en"/>
              <a:t>Reducción de la dimensionalidad:</a:t>
            </a:r>
            <a:r>
              <a:rPr lang="en"/>
              <a:t> simplificación de datos eliminando características redundantes o poco informativas manteniendo la mayor cantidad de información posible.</a:t>
            </a:r>
            <a:endParaRPr/>
          </a:p>
          <a:p>
            <a:pPr indent="-457200" lvl="0" marL="457200" rtl="0" algn="l">
              <a:lnSpc>
                <a:spcPct val="115000"/>
              </a:lnSpc>
              <a:spcBef>
                <a:spcPts val="0"/>
              </a:spcBef>
              <a:spcAft>
                <a:spcPts val="0"/>
              </a:spcAft>
              <a:buSzPts val="4200"/>
              <a:buChar char="●"/>
            </a:pPr>
            <a:r>
              <a:rPr b="1" i="1" lang="en"/>
              <a:t>Clustering</a:t>
            </a:r>
            <a:r>
              <a:rPr lang="en"/>
              <a:t> (agrupamiento): busca agrupar instancias similares en </a:t>
            </a:r>
            <a:r>
              <a:rPr i="1" lang="en"/>
              <a:t>clusters</a:t>
            </a:r>
            <a:r>
              <a:rPr lang="en"/>
              <a:t>. Piensen en cosas como segmentación de clientes, sistemas de recomendación, agrupar las fotos de nuestras mascotas en el celular, etc.</a:t>
            </a:r>
            <a:endParaRPr/>
          </a:p>
          <a:p>
            <a:pPr indent="-457200" lvl="0" marL="457200" rtl="0" algn="l">
              <a:lnSpc>
                <a:spcPct val="115000"/>
              </a:lnSpc>
              <a:spcBef>
                <a:spcPts val="0"/>
              </a:spcBef>
              <a:spcAft>
                <a:spcPts val="0"/>
              </a:spcAft>
              <a:buSzPts val="4200"/>
              <a:buChar char="●"/>
            </a:pPr>
            <a:r>
              <a:rPr b="1" lang="en"/>
              <a:t>Detección de anomalias</a:t>
            </a:r>
            <a:r>
              <a:rPr lang="en"/>
              <a:t>: si se aprende la generalidad de cómo son los datos “normales” se pueden identificar los que no lo sean.</a:t>
            </a:r>
            <a:endParaRPr/>
          </a:p>
          <a:p>
            <a:pPr indent="-457200" lvl="0" marL="457200" rtl="0" algn="l">
              <a:lnSpc>
                <a:spcPct val="115000"/>
              </a:lnSpc>
              <a:spcBef>
                <a:spcPts val="0"/>
              </a:spcBef>
              <a:spcAft>
                <a:spcPts val="0"/>
              </a:spcAft>
              <a:buSzPts val="4200"/>
              <a:buChar char="●"/>
            </a:pPr>
            <a:r>
              <a:rPr b="1" lang="en"/>
              <a:t>Estimación de densidad</a:t>
            </a:r>
            <a:r>
              <a:rPr lang="en"/>
              <a:t>: se busca estimar la función de densidad de probabilidad del proceso aleatorio que generó el conjunto de datos. </a:t>
            </a:r>
            <a:endParaRPr/>
          </a:p>
        </p:txBody>
      </p:sp>
      <p:sp>
        <p:nvSpPr>
          <p:cNvPr id="90" name="Google Shape;90;g39ad8d43ee8_0_20"/>
          <p:cNvSpPr txBox="1"/>
          <p:nvPr/>
        </p:nvSpPr>
        <p:spPr>
          <a:xfrm>
            <a:off x="2161650" y="10140375"/>
            <a:ext cx="20554200" cy="1574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4200"/>
              <a:buFont typeface="Arial"/>
              <a:buNone/>
            </a:pPr>
            <a:r>
              <a:rPr b="1" i="0" lang="en" sz="4200" u="none" cap="none" strike="noStrike">
                <a:solidFill>
                  <a:srgbClr val="666666"/>
                </a:solidFill>
                <a:latin typeface="Nunito"/>
                <a:ea typeface="Nunito"/>
                <a:cs typeface="Nunito"/>
                <a:sym typeface="Nunito"/>
              </a:rPr>
              <a:t>Estos métodos se suelen usar como herramientas en el análisis de datos o como un paso de preprocesamiento previo a aplicar otros algoritmos de AA</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d56b400bfe_0_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96" name="Google Shape;96;g2d56b400bfe_0_5"/>
          <p:cNvSpPr txBox="1"/>
          <p:nvPr>
            <p:ph idx="1" type="body"/>
          </p:nvPr>
        </p:nvSpPr>
        <p:spPr>
          <a:xfrm>
            <a:off x="1328099" y="2126000"/>
            <a:ext cx="22221300" cy="94641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Muchos problemas de aprendizaje automático implican cientos o incluso miles de características para cada instancia de entrenamiento. </a:t>
            </a:r>
            <a:endParaRPr/>
          </a:p>
          <a:p>
            <a:pPr indent="-457200" lvl="0" marL="457200" rtl="0" algn="l">
              <a:lnSpc>
                <a:spcPct val="115000"/>
              </a:lnSpc>
              <a:spcBef>
                <a:spcPts val="0"/>
              </a:spcBef>
              <a:spcAft>
                <a:spcPts val="0"/>
              </a:spcAft>
              <a:buSzPts val="4200"/>
              <a:buChar char="●"/>
            </a:pPr>
            <a:r>
              <a:rPr lang="en"/>
              <a:t>Utilizar todas estas características no sólo pueden hacer que el entrenamiento sea extremadamente lento, sino que también pueden hacer que sea mucho más difícil encontrar una buena solución. </a:t>
            </a:r>
            <a:endParaRPr/>
          </a:p>
          <a:p>
            <a:pPr indent="-457200" lvl="0" marL="457200" rtl="0" algn="l">
              <a:lnSpc>
                <a:spcPct val="115000"/>
              </a:lnSpc>
              <a:spcBef>
                <a:spcPts val="0"/>
              </a:spcBef>
              <a:spcAft>
                <a:spcPts val="0"/>
              </a:spcAft>
              <a:buSzPts val="4200"/>
              <a:buChar char="●"/>
            </a:pPr>
            <a:r>
              <a:rPr lang="en"/>
              <a:t>Este problema se conoce como </a:t>
            </a:r>
            <a:r>
              <a:rPr b="1" lang="en"/>
              <a:t>la maldición de la dimensionalidad</a:t>
            </a:r>
            <a:r>
              <a:rPr lang="en"/>
              <a:t>.</a:t>
            </a:r>
            <a:endParaRPr/>
          </a:p>
          <a:p>
            <a:pPr indent="0" lvl="0" marL="0" rtl="0" algn="l">
              <a:lnSpc>
                <a:spcPct val="115000"/>
              </a:lnSpc>
              <a:spcBef>
                <a:spcPts val="0"/>
              </a:spcBef>
              <a:spcAft>
                <a:spcPts val="0"/>
              </a:spcAft>
              <a:buSzPts val="4200"/>
              <a:buNone/>
            </a:pPr>
            <a:r>
              <a:t/>
            </a:r>
            <a:endParaRPr/>
          </a:p>
          <a:p>
            <a:pPr indent="0" lvl="0" marL="0" rtl="0" algn="l">
              <a:lnSpc>
                <a:spcPct val="115000"/>
              </a:lnSpc>
              <a:spcBef>
                <a:spcPts val="0"/>
              </a:spcBef>
              <a:spcAft>
                <a:spcPts val="0"/>
              </a:spcAft>
              <a:buSzPts val="42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d56b400bfe_0_0"/>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pic>
        <p:nvPicPr>
          <p:cNvPr id="102" name="Google Shape;102;g2d56b400bfe_0_0"/>
          <p:cNvPicPr preferRelativeResize="0"/>
          <p:nvPr/>
        </p:nvPicPr>
        <p:blipFill rotWithShape="1">
          <a:blip r:embed="rId3">
            <a:alphaModFix/>
          </a:blip>
          <a:srcRect b="0" l="0" r="0" t="0"/>
          <a:stretch/>
        </p:blipFill>
        <p:spPr>
          <a:xfrm>
            <a:off x="1000975" y="2363830"/>
            <a:ext cx="20522274" cy="9519545"/>
          </a:xfrm>
          <a:prstGeom prst="rect">
            <a:avLst/>
          </a:prstGeom>
          <a:noFill/>
          <a:ln>
            <a:noFill/>
          </a:ln>
        </p:spPr>
      </p:pic>
      <p:sp>
        <p:nvSpPr>
          <p:cNvPr id="103" name="Google Shape;103;g2d56b400bfe_0_0"/>
          <p:cNvSpPr txBox="1"/>
          <p:nvPr/>
        </p:nvSpPr>
        <p:spPr>
          <a:xfrm>
            <a:off x="16945900" y="12126725"/>
            <a:ext cx="6858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200"/>
              <a:buFont typeface="Arial"/>
              <a:buNone/>
            </a:pPr>
            <a:r>
              <a:rPr b="0" i="0" lang="en" sz="2200" u="none" cap="none" strike="noStrike">
                <a:solidFill>
                  <a:srgbClr val="666666"/>
                </a:solidFill>
                <a:latin typeface="Nunito"/>
                <a:ea typeface="Nunito"/>
                <a:cs typeface="Nunito"/>
                <a:sym typeface="Nunito"/>
              </a:rPr>
              <a:t>Rodrigo F. Díaz, Aprendizaje Automático (2021)</a:t>
            </a:r>
            <a:endParaRPr b="0" i="0" sz="1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ninson_slides_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